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drawings/drawing2.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4.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5.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6.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7.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8.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9.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0.xml" ContentType="application/vnd.openxmlformats-officedocument.themeOverr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1.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2.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13.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14.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15.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16.xml" ContentType="application/vnd.openxmlformats-officedocument.themeOverr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17.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18.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19.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0.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1.xml" ContentType="application/vnd.openxmlformats-officedocument.themeOverr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22.xml" ContentType="application/vnd.openxmlformats-officedocument.themeOverr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23.xml" ContentType="application/vnd.openxmlformats-officedocument.themeOverr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72" r:id="rId1"/>
  </p:sldMasterIdLst>
  <p:notesMasterIdLst>
    <p:notesMasterId r:id="rId23"/>
  </p:notesMasterIdLst>
  <p:sldIdLst>
    <p:sldId id="256" r:id="rId2"/>
    <p:sldId id="257" r:id="rId3"/>
    <p:sldId id="258" r:id="rId4"/>
    <p:sldId id="262" r:id="rId5"/>
    <p:sldId id="259" r:id="rId6"/>
    <p:sldId id="260" r:id="rId7"/>
    <p:sldId id="261" r:id="rId8"/>
    <p:sldId id="263" r:id="rId9"/>
    <p:sldId id="264" r:id="rId10"/>
    <p:sldId id="265" r:id="rId11"/>
    <p:sldId id="266" r:id="rId12"/>
    <p:sldId id="267" r:id="rId13"/>
    <p:sldId id="268" r:id="rId14"/>
    <p:sldId id="269" r:id="rId15"/>
    <p:sldId id="271" r:id="rId16"/>
    <p:sldId id="270" r:id="rId17"/>
    <p:sldId id="272" r:id="rId18"/>
    <p:sldId id="273" r:id="rId19"/>
    <p:sldId id="275" r:id="rId20"/>
    <p:sldId id="276" r:id="rId21"/>
    <p:sldId id="27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payan Saha" initials="DS" lastIdx="1" clrIdx="0">
    <p:extLst>
      <p:ext uri="{19B8F6BF-5375-455C-9EA6-DF929625EA0E}">
        <p15:presenceInfo xmlns:p15="http://schemas.microsoft.com/office/powerpoint/2012/main" userId="7e3fe2dc4a3deaa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6C3FF"/>
    <a:srgbClr val="FFFFFF"/>
    <a:srgbClr val="009EDE"/>
    <a:srgbClr val="76E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7" autoAdjust="0"/>
    <p:restoredTop sz="94660"/>
  </p:normalViewPr>
  <p:slideViewPr>
    <p:cSldViewPr snapToGrid="0">
      <p:cViewPr varScale="1">
        <p:scale>
          <a:sx n="76" d="100"/>
          <a:sy n="76" d="100"/>
        </p:scale>
        <p:origin x="62" y="4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6.xml"/><Relationship Id="rId1" Type="http://schemas.microsoft.com/office/2011/relationships/chartStyle" Target="style36.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5" Type="http://schemas.openxmlformats.org/officeDocument/2006/relationships/chartUserShapes" Target="../drawings/drawing2.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ln>
                  <a:noFill/>
                </a:ln>
                <a:solidFill>
                  <a:sysClr val="windowText" lastClr="000000"/>
                </a:solidFill>
                <a:latin typeface="Times New Roman" panose="02020603050405020304" pitchFamily="18" charset="0"/>
                <a:ea typeface="+mn-ea"/>
                <a:cs typeface="Times New Roman" panose="02020603050405020304" pitchFamily="18" charset="0"/>
              </a:defRPr>
            </a:pPr>
            <a:r>
              <a:rPr lang="en-IN"/>
              <a:t>AREA OF BAIDYABATI</a:t>
            </a:r>
          </a:p>
        </c:rich>
      </c:tx>
      <c:overlay val="0"/>
      <c:spPr>
        <a:noFill/>
        <a:ln>
          <a:solidFill>
            <a:sysClr val="windowText" lastClr="000000"/>
          </a:solidFill>
        </a:ln>
        <a:effectLst/>
      </c:spPr>
      <c:txPr>
        <a:bodyPr rot="0" spcFirstLastPara="1" vertOverflow="ellipsis" vert="horz" wrap="square" anchor="ctr" anchorCtr="1"/>
        <a:lstStyle/>
        <a:p>
          <a:pPr>
            <a:defRPr sz="1600" b="1" i="0" u="none" strike="noStrike" kern="1200" baseline="0">
              <a:ln>
                <a:noFill/>
              </a:ln>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spPr>
            <a:solidFill>
              <a:srgbClr val="D294D3"/>
            </a:solidFill>
            <a:ln>
              <a:solidFill>
                <a:schemeClr val="tx1"/>
              </a:solidFill>
            </a:ln>
            <a:effectLst>
              <a:outerShdw blurRad="57150" dist="19050" dir="5400000" algn="ctr" rotWithShape="0">
                <a:srgbClr val="000000">
                  <a:alpha val="63000"/>
                </a:srgbClr>
              </a:outerShdw>
            </a:effectLst>
          </c:spPr>
          <c:invertIfNegative val="0"/>
          <c:dPt>
            <c:idx val="0"/>
            <c:invertIfNegative val="0"/>
            <c:bubble3D val="0"/>
            <c:spPr>
              <a:solidFill>
                <a:srgbClr val="5B9BD5">
                  <a:lumMod val="60000"/>
                  <a:lumOff val="40000"/>
                </a:srgbClr>
              </a:solidFill>
              <a:ln>
                <a:solidFill>
                  <a:schemeClr val="tx1"/>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26E8-48F9-8F2A-B8403FFD7A31}"/>
              </c:ext>
            </c:extLst>
          </c:dPt>
          <c:dPt>
            <c:idx val="1"/>
            <c:invertIfNegative val="0"/>
            <c:bubble3D val="0"/>
            <c:spPr>
              <a:solidFill>
                <a:srgbClr val="D294D3"/>
              </a:solidFill>
              <a:ln>
                <a:solidFill>
                  <a:schemeClr val="tx1"/>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26E8-48F9-8F2A-B8403FFD7A31}"/>
              </c:ext>
            </c:extLst>
          </c:dPt>
          <c:dPt>
            <c:idx val="2"/>
            <c:invertIfNegative val="0"/>
            <c:bubble3D val="0"/>
            <c:spPr>
              <a:solidFill>
                <a:srgbClr val="00B050"/>
              </a:solidFill>
              <a:ln>
                <a:solidFill>
                  <a:schemeClr val="tx1"/>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26E8-48F9-8F2A-B8403FFD7A31}"/>
              </c:ext>
            </c:extLst>
          </c:dPt>
          <c:dLbls>
            <c:delete val="1"/>
          </c:dLbls>
          <c:cat>
            <c:strRef>
              <c:f>Sheet4!$A$2:$C$2</c:f>
              <c:strCache>
                <c:ptCount val="3"/>
                <c:pt idx="0">
                  <c:v> BAIDYABATI(Sq.km)</c:v>
                </c:pt>
                <c:pt idx="1">
                  <c:v>WARD NO 17 (Sq.km)</c:v>
                </c:pt>
                <c:pt idx="2">
                  <c:v>WARD NO 9 (Sq.km)</c:v>
                </c:pt>
              </c:strCache>
            </c:strRef>
          </c:cat>
          <c:val>
            <c:numRef>
              <c:f>Sheet4!$A$3:$C$3</c:f>
              <c:numCache>
                <c:formatCode>General</c:formatCode>
                <c:ptCount val="3"/>
                <c:pt idx="0">
                  <c:v>12.09</c:v>
                </c:pt>
                <c:pt idx="1">
                  <c:v>2.7</c:v>
                </c:pt>
                <c:pt idx="2">
                  <c:v>1.2</c:v>
                </c:pt>
              </c:numCache>
            </c:numRef>
          </c:val>
          <c:extLst>
            <c:ext xmlns:c16="http://schemas.microsoft.com/office/drawing/2014/chart" uri="{C3380CC4-5D6E-409C-BE32-E72D297353CC}">
              <c16:uniqueId val="{00000006-26E8-48F9-8F2A-B8403FFD7A31}"/>
            </c:ext>
          </c:extLst>
        </c:ser>
        <c:dLbls>
          <c:dLblPos val="outEnd"/>
          <c:showLegendKey val="0"/>
          <c:showVal val="1"/>
          <c:showCatName val="0"/>
          <c:showSerName val="0"/>
          <c:showPercent val="0"/>
          <c:showBubbleSize val="0"/>
        </c:dLbls>
        <c:gapWidth val="150"/>
        <c:axId val="2022018367"/>
        <c:axId val="2022028447"/>
      </c:barChart>
      <c:catAx>
        <c:axId val="2022018367"/>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ln>
                  <a:noFill/>
                </a:ln>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2022028447"/>
        <c:crosses val="autoZero"/>
        <c:auto val="1"/>
        <c:lblAlgn val="ctr"/>
        <c:lblOffset val="100"/>
        <c:noMultiLvlLbl val="0"/>
      </c:catAx>
      <c:valAx>
        <c:axId val="2022028447"/>
        <c:scaling>
          <c:orientation val="minMax"/>
        </c:scaling>
        <c:delete val="0"/>
        <c:axPos val="l"/>
        <c:majorGridlines>
          <c:spPr>
            <a:ln w="9525" cap="flat" cmpd="sng" algn="ctr">
              <a:solidFill>
                <a:sysClr val="windowText" lastClr="000000"/>
              </a:solidFill>
              <a:round/>
            </a:ln>
            <a:effectLst/>
          </c:spPr>
        </c:majorGridlines>
        <c:title>
          <c:tx>
            <c:rich>
              <a:bodyPr rot="-5400000" spcFirstLastPara="1" vertOverflow="ellipsis" vert="horz" wrap="square" anchor="ctr" anchorCtr="1"/>
              <a:lstStyle/>
              <a:p>
                <a:pPr>
                  <a:defRPr sz="900" b="1" i="0" u="none" strike="noStrike" kern="1200" baseline="0">
                    <a:ln>
                      <a:noFill/>
                    </a:ln>
                    <a:solidFill>
                      <a:sysClr val="windowText" lastClr="000000"/>
                    </a:solidFill>
                    <a:latin typeface="Times New Roman" panose="02020603050405020304" pitchFamily="18" charset="0"/>
                    <a:ea typeface="+mn-ea"/>
                    <a:cs typeface="Times New Roman" panose="02020603050405020304" pitchFamily="18" charset="0"/>
                  </a:defRPr>
                </a:pPr>
                <a:r>
                  <a:rPr lang="en-IN"/>
                  <a:t>AREA PER (Sq.km)</a:t>
                </a:r>
              </a:p>
            </c:rich>
          </c:tx>
          <c:layout>
            <c:manualLayout>
              <c:xMode val="edge"/>
              <c:yMode val="edge"/>
              <c:x val="2.9135213878956429E-2"/>
              <c:y val="0.28953895071542129"/>
            </c:manualLayout>
          </c:layout>
          <c:overlay val="0"/>
          <c:spPr>
            <a:noFill/>
            <a:ln>
              <a:noFill/>
            </a:ln>
            <a:effectLst/>
          </c:spPr>
          <c:txPr>
            <a:bodyPr rot="-5400000" spcFirstLastPara="1" vertOverflow="ellipsis" vert="horz" wrap="square" anchor="ctr" anchorCtr="1"/>
            <a:lstStyle/>
            <a:p>
              <a:pPr>
                <a:defRPr sz="900" b="1" i="0" u="none" strike="noStrike" kern="1200" baseline="0">
                  <a:ln>
                    <a:noFill/>
                  </a:ln>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ln>
                  <a:noFill/>
                </a:ln>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202201836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ln>
                <a:noFill/>
              </a:ln>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solidFill>
      <a:round/>
    </a:ln>
    <a:effectLst/>
  </c:spPr>
  <c:txPr>
    <a:bodyPr/>
    <a:lstStyle/>
    <a:p>
      <a:pPr>
        <a:defRPr b="1">
          <a:ln>
            <a:noFill/>
          </a:ln>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4">
    <c:autoUpdate val="0"/>
  </c:externalData>
  <c:userShapes r:id="rId5"/>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80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IN" sz="800"/>
              <a:t>COMPARATIVE</a:t>
            </a:r>
            <a:r>
              <a:rPr lang="en-IN" sz="800" baseline="0"/>
              <a:t> ANALYSIS</a:t>
            </a:r>
            <a:r>
              <a:rPr lang="en-IN" sz="800"/>
              <a:t> OF LANDUSE &amp; LANDCOVER CHANGES IN</a:t>
            </a:r>
            <a:r>
              <a:rPr lang="en-IN" sz="800" baseline="0"/>
              <a:t> BAIDYABATI</a:t>
            </a:r>
            <a:endParaRPr lang="en-IN" sz="800"/>
          </a:p>
          <a:p>
            <a:pPr>
              <a:defRPr sz="800"/>
            </a:pPr>
            <a:r>
              <a:rPr lang="en-IN" sz="800"/>
              <a:t>2001,2011,2021</a:t>
            </a:r>
          </a:p>
        </c:rich>
      </c:tx>
      <c:overlay val="0"/>
      <c:spPr>
        <a:noFill/>
        <a:ln>
          <a:solidFill>
            <a:sysClr val="windowText" lastClr="000000"/>
          </a:solidFill>
        </a:ln>
        <a:effectLst/>
      </c:spPr>
      <c:txPr>
        <a:bodyPr rot="0" spcFirstLastPara="1" vertOverflow="ellipsis" vert="horz" wrap="square" anchor="ctr" anchorCtr="1"/>
        <a:lstStyle/>
        <a:p>
          <a:pPr>
            <a:defRPr sz="80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20477760547617968"/>
          <c:y val="0.24157407407407408"/>
          <c:w val="0.76335496303879802"/>
          <c:h val="0.38902850685331003"/>
        </c:manualLayout>
      </c:layout>
      <c:bar3DChart>
        <c:barDir val="col"/>
        <c:grouping val="clustered"/>
        <c:varyColors val="0"/>
        <c:ser>
          <c:idx val="0"/>
          <c:order val="0"/>
          <c:tx>
            <c:strRef>
              <c:f>Sheet9!$C$11</c:f>
              <c:strCache>
                <c:ptCount val="1"/>
                <c:pt idx="0">
                  <c:v>2001</c:v>
                </c:pt>
              </c:strCache>
            </c:strRef>
          </c:tx>
          <c:spPr>
            <a:solidFill>
              <a:srgbClr val="FFFF66"/>
            </a:solidFill>
            <a:ln>
              <a:noFill/>
            </a:ln>
            <a:effectLst/>
            <a:sp3d/>
          </c:spPr>
          <c:invertIfNegative val="0"/>
          <c:cat>
            <c:strRef>
              <c:f>Sheet9!$B$12:$B$16</c:f>
              <c:strCache>
                <c:ptCount val="5"/>
                <c:pt idx="0">
                  <c:v>BUILT UP AREA</c:v>
                </c:pt>
                <c:pt idx="1">
                  <c:v>VEGETATION</c:v>
                </c:pt>
                <c:pt idx="2">
                  <c:v>FALLOW LAND</c:v>
                </c:pt>
                <c:pt idx="3">
                  <c:v>WATER BODY</c:v>
                </c:pt>
                <c:pt idx="4">
                  <c:v>DEGRADED LAND</c:v>
                </c:pt>
              </c:strCache>
            </c:strRef>
          </c:cat>
          <c:val>
            <c:numRef>
              <c:f>Sheet9!$C$12:$C$16</c:f>
              <c:numCache>
                <c:formatCode>0.00%</c:formatCode>
                <c:ptCount val="5"/>
                <c:pt idx="0">
                  <c:v>0.17419999999999999</c:v>
                </c:pt>
                <c:pt idx="1">
                  <c:v>0.32679999999999998</c:v>
                </c:pt>
                <c:pt idx="2">
                  <c:v>0.13811999999999999</c:v>
                </c:pt>
                <c:pt idx="3">
                  <c:v>9.1999999999999998E-2</c:v>
                </c:pt>
                <c:pt idx="4">
                  <c:v>0.27829999999999999</c:v>
                </c:pt>
              </c:numCache>
            </c:numRef>
          </c:val>
          <c:extLst>
            <c:ext xmlns:c16="http://schemas.microsoft.com/office/drawing/2014/chart" uri="{C3380CC4-5D6E-409C-BE32-E72D297353CC}">
              <c16:uniqueId val="{00000000-C8A1-4E22-B1D6-85B573D2D3F8}"/>
            </c:ext>
          </c:extLst>
        </c:ser>
        <c:ser>
          <c:idx val="1"/>
          <c:order val="1"/>
          <c:tx>
            <c:strRef>
              <c:f>Sheet9!$D$11</c:f>
              <c:strCache>
                <c:ptCount val="1"/>
                <c:pt idx="0">
                  <c:v>2011</c:v>
                </c:pt>
              </c:strCache>
            </c:strRef>
          </c:tx>
          <c:spPr>
            <a:solidFill>
              <a:srgbClr val="FF0000"/>
            </a:solidFill>
            <a:ln>
              <a:noFill/>
            </a:ln>
            <a:effectLst/>
            <a:sp3d/>
          </c:spPr>
          <c:invertIfNegative val="0"/>
          <c:cat>
            <c:strRef>
              <c:f>Sheet9!$B$12:$B$16</c:f>
              <c:strCache>
                <c:ptCount val="5"/>
                <c:pt idx="0">
                  <c:v>BUILT UP AREA</c:v>
                </c:pt>
                <c:pt idx="1">
                  <c:v>VEGETATION</c:v>
                </c:pt>
                <c:pt idx="2">
                  <c:v>FALLOW LAND</c:v>
                </c:pt>
                <c:pt idx="3">
                  <c:v>WATER BODY</c:v>
                </c:pt>
                <c:pt idx="4">
                  <c:v>DEGRADED LAND</c:v>
                </c:pt>
              </c:strCache>
            </c:strRef>
          </c:cat>
          <c:val>
            <c:numRef>
              <c:f>Sheet9!$D$12:$D$16</c:f>
              <c:numCache>
                <c:formatCode>0.00%</c:formatCode>
                <c:ptCount val="5"/>
                <c:pt idx="0">
                  <c:v>0.31630000000000003</c:v>
                </c:pt>
                <c:pt idx="1">
                  <c:v>0.2442</c:v>
                </c:pt>
                <c:pt idx="2">
                  <c:v>7.1599999999999997E-2</c:v>
                </c:pt>
                <c:pt idx="3">
                  <c:v>5.1999999999999998E-2</c:v>
                </c:pt>
                <c:pt idx="4">
                  <c:v>0.28260000000000002</c:v>
                </c:pt>
              </c:numCache>
            </c:numRef>
          </c:val>
          <c:extLst>
            <c:ext xmlns:c16="http://schemas.microsoft.com/office/drawing/2014/chart" uri="{C3380CC4-5D6E-409C-BE32-E72D297353CC}">
              <c16:uniqueId val="{00000001-C8A1-4E22-B1D6-85B573D2D3F8}"/>
            </c:ext>
          </c:extLst>
        </c:ser>
        <c:ser>
          <c:idx val="2"/>
          <c:order val="2"/>
          <c:tx>
            <c:strRef>
              <c:f>Sheet9!$E$11</c:f>
              <c:strCache>
                <c:ptCount val="1"/>
                <c:pt idx="0">
                  <c:v>2021</c:v>
                </c:pt>
              </c:strCache>
            </c:strRef>
          </c:tx>
          <c:spPr>
            <a:solidFill>
              <a:schemeClr val="accent3"/>
            </a:solidFill>
            <a:ln>
              <a:noFill/>
            </a:ln>
            <a:effectLst/>
            <a:sp3d/>
          </c:spPr>
          <c:invertIfNegative val="0"/>
          <c:cat>
            <c:strRef>
              <c:f>Sheet9!$B$12:$B$16</c:f>
              <c:strCache>
                <c:ptCount val="5"/>
                <c:pt idx="0">
                  <c:v>BUILT UP AREA</c:v>
                </c:pt>
                <c:pt idx="1">
                  <c:v>VEGETATION</c:v>
                </c:pt>
                <c:pt idx="2">
                  <c:v>FALLOW LAND</c:v>
                </c:pt>
                <c:pt idx="3">
                  <c:v>WATER BODY</c:v>
                </c:pt>
                <c:pt idx="4">
                  <c:v>DEGRADED LAND</c:v>
                </c:pt>
              </c:strCache>
            </c:strRef>
          </c:cat>
          <c:val>
            <c:numRef>
              <c:f>Sheet9!$E$12:$E$16</c:f>
              <c:numCache>
                <c:formatCode>0.00%</c:formatCode>
                <c:ptCount val="5"/>
                <c:pt idx="0">
                  <c:v>0.43630000000000002</c:v>
                </c:pt>
                <c:pt idx="1">
                  <c:v>0.1948</c:v>
                </c:pt>
                <c:pt idx="2">
                  <c:v>3.7600000000000001E-2</c:v>
                </c:pt>
                <c:pt idx="3">
                  <c:v>4.2000000000000003E-2</c:v>
                </c:pt>
                <c:pt idx="4">
                  <c:v>0.24829999999999999</c:v>
                </c:pt>
              </c:numCache>
            </c:numRef>
          </c:val>
          <c:extLst>
            <c:ext xmlns:c16="http://schemas.microsoft.com/office/drawing/2014/chart" uri="{C3380CC4-5D6E-409C-BE32-E72D297353CC}">
              <c16:uniqueId val="{00000002-C8A1-4E22-B1D6-85B573D2D3F8}"/>
            </c:ext>
          </c:extLst>
        </c:ser>
        <c:dLbls>
          <c:showLegendKey val="0"/>
          <c:showVal val="0"/>
          <c:showCatName val="0"/>
          <c:showSerName val="0"/>
          <c:showPercent val="0"/>
          <c:showBubbleSize val="0"/>
        </c:dLbls>
        <c:gapWidth val="150"/>
        <c:shape val="box"/>
        <c:axId val="1894943151"/>
        <c:axId val="1894963791"/>
        <c:axId val="0"/>
      </c:bar3DChart>
      <c:catAx>
        <c:axId val="189494315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894963791"/>
        <c:crosses val="autoZero"/>
        <c:auto val="1"/>
        <c:lblAlgn val="ctr"/>
        <c:lblOffset val="100"/>
        <c:noMultiLvlLbl val="0"/>
      </c:catAx>
      <c:valAx>
        <c:axId val="18949637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a:t>AREA IN PERCENT </a:t>
                </a:r>
              </a:p>
            </c:rich>
          </c:tx>
          <c:layout>
            <c:manualLayout>
              <c:xMode val="edge"/>
              <c:yMode val="edge"/>
              <c:x val="3.9504574356503716E-2"/>
              <c:y val="0.30565726159230094"/>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894943151"/>
        <c:crosses val="autoZero"/>
        <c:crossBetween val="between"/>
      </c:valAx>
      <c:spPr>
        <a:noFill/>
        <a:ln>
          <a:noFill/>
        </a:ln>
        <a:effectLst/>
      </c:spPr>
    </c:plotArea>
    <c:legend>
      <c:legendPos val="b"/>
      <c:layout>
        <c:manualLayout>
          <c:xMode val="edge"/>
          <c:yMode val="edge"/>
          <c:x val="0.2751965994690434"/>
          <c:y val="0.90881162445055819"/>
          <c:w val="0.32532381827032614"/>
          <c:h val="7.3450714494021574E-2"/>
        </c:manualLayout>
      </c:layout>
      <c:overlay val="0"/>
      <c:spPr>
        <a:noFill/>
        <a:ln>
          <a:solidFill>
            <a:sysClr val="windowText" lastClr="000000"/>
          </a:solidFill>
        </a:ln>
        <a:effectLst/>
      </c:spPr>
      <c:txPr>
        <a:bodyPr rot="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solidFill>
      <a:round/>
    </a:ln>
    <a:effectLst/>
  </c:spPr>
  <c:txPr>
    <a:bodyPr/>
    <a:lstStyle/>
    <a:p>
      <a:pPr>
        <a:defRPr b="1">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08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IN"/>
              <a:t>HOUSE TYPE OF BAIDYABATI WARD NO 9 &amp; 17 (2014)</a:t>
            </a:r>
          </a:p>
        </c:rich>
      </c:tx>
      <c:layout>
        <c:manualLayout>
          <c:xMode val="edge"/>
          <c:yMode val="edge"/>
          <c:x val="0.16679570781575931"/>
          <c:y val="2.0833333333333332E-2"/>
        </c:manualLayout>
      </c:layout>
      <c:overlay val="0"/>
      <c:spPr>
        <a:noFill/>
        <a:ln>
          <a:solidFill>
            <a:schemeClr val="tx1"/>
          </a:solidFill>
        </a:ln>
        <a:effectLst/>
      </c:spPr>
      <c:txPr>
        <a:bodyPr rot="0" spcFirstLastPara="1" vertOverflow="ellipsis" vert="horz" wrap="square" anchor="ctr" anchorCtr="1"/>
        <a:lstStyle/>
        <a:p>
          <a:pPr>
            <a:defRPr sz="108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0.1352460864826264"/>
          <c:y val="0.22833333333333333"/>
          <c:w val="0.79315486817131153"/>
          <c:h val="0.53897391732283462"/>
        </c:manualLayout>
      </c:layout>
      <c:barChart>
        <c:barDir val="col"/>
        <c:grouping val="clustered"/>
        <c:varyColors val="0"/>
        <c:ser>
          <c:idx val="0"/>
          <c:order val="0"/>
          <c:tx>
            <c:strRef>
              <c:f>Sheet2!$C$35</c:f>
              <c:strCache>
                <c:ptCount val="1"/>
                <c:pt idx="0">
                  <c:v>WARD 9</c:v>
                </c:pt>
              </c:strCache>
            </c:strRef>
          </c:tx>
          <c:spPr>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2700000" scaled="1"/>
              <a:tileRect/>
            </a:gradFill>
            <a:ln>
              <a:solidFill>
                <a:schemeClr val="tx1"/>
              </a:solidFill>
            </a:ln>
            <a:effectLst/>
          </c:spPr>
          <c:invertIfNegative val="0"/>
          <c:cat>
            <c:strRef>
              <c:f>Sheet2!$D$34:$E$34</c:f>
              <c:strCache>
                <c:ptCount val="2"/>
                <c:pt idx="0">
                  <c:v>OWN</c:v>
                </c:pt>
                <c:pt idx="1">
                  <c:v>RENT</c:v>
                </c:pt>
              </c:strCache>
            </c:strRef>
          </c:cat>
          <c:val>
            <c:numRef>
              <c:f>Sheet2!$D$35:$E$35</c:f>
              <c:numCache>
                <c:formatCode>General</c:formatCode>
                <c:ptCount val="2"/>
                <c:pt idx="0">
                  <c:v>12</c:v>
                </c:pt>
                <c:pt idx="1">
                  <c:v>88</c:v>
                </c:pt>
              </c:numCache>
            </c:numRef>
          </c:val>
          <c:extLst>
            <c:ext xmlns:c16="http://schemas.microsoft.com/office/drawing/2014/chart" uri="{C3380CC4-5D6E-409C-BE32-E72D297353CC}">
              <c16:uniqueId val="{00000000-E90E-458E-B470-9C10BD0F04FE}"/>
            </c:ext>
          </c:extLst>
        </c:ser>
        <c:ser>
          <c:idx val="1"/>
          <c:order val="1"/>
          <c:tx>
            <c:strRef>
              <c:f>Sheet2!$C$36</c:f>
              <c:strCache>
                <c:ptCount val="1"/>
                <c:pt idx="0">
                  <c:v>WARD 17</c:v>
                </c:pt>
              </c:strCache>
            </c:strRef>
          </c:tx>
          <c:spP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5400000" scaled="1"/>
              <a:tileRect/>
            </a:gradFill>
            <a:ln>
              <a:noFill/>
            </a:ln>
            <a:effectLst/>
          </c:spPr>
          <c:invertIfNegative val="0"/>
          <c:cat>
            <c:strRef>
              <c:f>Sheet2!$D$34:$E$34</c:f>
              <c:strCache>
                <c:ptCount val="2"/>
                <c:pt idx="0">
                  <c:v>OWN</c:v>
                </c:pt>
                <c:pt idx="1">
                  <c:v>RENT</c:v>
                </c:pt>
              </c:strCache>
            </c:strRef>
          </c:cat>
          <c:val>
            <c:numRef>
              <c:f>Sheet2!$D$36:$E$36</c:f>
              <c:numCache>
                <c:formatCode>General</c:formatCode>
                <c:ptCount val="2"/>
                <c:pt idx="0">
                  <c:v>65</c:v>
                </c:pt>
                <c:pt idx="1">
                  <c:v>35</c:v>
                </c:pt>
              </c:numCache>
            </c:numRef>
          </c:val>
          <c:extLst>
            <c:ext xmlns:c16="http://schemas.microsoft.com/office/drawing/2014/chart" uri="{C3380CC4-5D6E-409C-BE32-E72D297353CC}">
              <c16:uniqueId val="{00000001-E90E-458E-B470-9C10BD0F04FE}"/>
            </c:ext>
          </c:extLst>
        </c:ser>
        <c:dLbls>
          <c:showLegendKey val="0"/>
          <c:showVal val="0"/>
          <c:showCatName val="0"/>
          <c:showSerName val="0"/>
          <c:showPercent val="0"/>
          <c:showBubbleSize val="0"/>
        </c:dLbls>
        <c:gapWidth val="219"/>
        <c:overlap val="-27"/>
        <c:axId val="1606373952"/>
        <c:axId val="1606374912"/>
      </c:barChart>
      <c:catAx>
        <c:axId val="1606373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606374912"/>
        <c:crosses val="autoZero"/>
        <c:auto val="1"/>
        <c:lblAlgn val="ctr"/>
        <c:lblOffset val="100"/>
        <c:noMultiLvlLbl val="0"/>
      </c:catAx>
      <c:valAx>
        <c:axId val="16063749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a:t>NO.OF</a:t>
                </a:r>
                <a:r>
                  <a:rPr lang="en-IN" baseline="0"/>
                  <a:t> HOUSES</a:t>
                </a:r>
                <a:endParaRPr lang="en-IN"/>
              </a:p>
            </c:rich>
          </c:tx>
          <c:overlay val="0"/>
          <c:spPr>
            <a:noFill/>
            <a:ln>
              <a:noFill/>
            </a:ln>
            <a:effectLst/>
          </c:spPr>
          <c:txPr>
            <a:bodyPr rot="-54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606373952"/>
        <c:crosses val="autoZero"/>
        <c:crossBetween val="between"/>
      </c:valAx>
      <c:spPr>
        <a:noFill/>
        <a:ln>
          <a:solidFill>
            <a:sysClr val="windowText" lastClr="000000"/>
          </a:solidFill>
        </a:ln>
        <a:effectLst/>
      </c:spPr>
    </c:plotArea>
    <c:legend>
      <c:legendPos val="b"/>
      <c:overlay val="0"/>
      <c:spPr>
        <a:noFill/>
        <a:ln>
          <a:solidFill>
            <a:sysClr val="windowText" lastClr="000000"/>
          </a:solidFill>
        </a:ln>
        <a:effectLst/>
      </c:spPr>
      <c:txPr>
        <a:bodyPr rot="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solidFill>
      <a:round/>
    </a:ln>
    <a:effectLst/>
  </c:spPr>
  <c:txPr>
    <a:bodyPr/>
    <a:lstStyle/>
    <a:p>
      <a:pPr>
        <a:defRPr sz="900" b="1">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08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IN"/>
              <a:t>HOUSE TYPE OF BAIDYABATI WARD 9 &amp; 17 (2024)</a:t>
            </a:r>
          </a:p>
        </c:rich>
      </c:tx>
      <c:layout>
        <c:manualLayout>
          <c:xMode val="edge"/>
          <c:yMode val="edge"/>
          <c:x val="0.20597456490008575"/>
          <c:y val="3.1446540880503145E-2"/>
        </c:manualLayout>
      </c:layout>
      <c:overlay val="0"/>
      <c:spPr>
        <a:noFill/>
        <a:ln>
          <a:solidFill>
            <a:sysClr val="windowText" lastClr="000000"/>
          </a:solidFill>
        </a:ln>
        <a:effectLst/>
      </c:spPr>
      <c:txPr>
        <a:bodyPr rot="0" spcFirstLastPara="1" vertOverflow="ellipsis" vert="horz" wrap="square" anchor="ctr" anchorCtr="1"/>
        <a:lstStyle/>
        <a:p>
          <a:pPr>
            <a:defRPr sz="108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0.19775933180766198"/>
          <c:y val="0.26545461298469769"/>
          <c:w val="0.74887449413650864"/>
          <c:h val="0.48518793641360869"/>
        </c:manualLayout>
      </c:layout>
      <c:barChart>
        <c:barDir val="col"/>
        <c:grouping val="clustered"/>
        <c:varyColors val="0"/>
        <c:ser>
          <c:idx val="0"/>
          <c:order val="0"/>
          <c:tx>
            <c:strRef>
              <c:f>Sheet2!$A$2</c:f>
              <c:strCache>
                <c:ptCount val="1"/>
                <c:pt idx="0">
                  <c:v>WARD 9</c:v>
                </c:pt>
              </c:strCache>
            </c:strRef>
          </c:tx>
          <c:spPr>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solidFill>
                <a:sysClr val="windowText" lastClr="000000"/>
              </a:solidFill>
            </a:ln>
            <a:effectLst/>
          </c:spPr>
          <c:invertIfNegative val="0"/>
          <c:cat>
            <c:strRef>
              <c:f>Sheet2!$B$1:$C$1</c:f>
              <c:strCache>
                <c:ptCount val="2"/>
                <c:pt idx="0">
                  <c:v>OWN</c:v>
                </c:pt>
                <c:pt idx="1">
                  <c:v>RENT</c:v>
                </c:pt>
              </c:strCache>
            </c:strRef>
          </c:cat>
          <c:val>
            <c:numRef>
              <c:f>Sheet2!$B$2:$C$2</c:f>
              <c:numCache>
                <c:formatCode>General</c:formatCode>
                <c:ptCount val="2"/>
                <c:pt idx="0">
                  <c:v>33</c:v>
                </c:pt>
                <c:pt idx="1">
                  <c:v>67</c:v>
                </c:pt>
              </c:numCache>
            </c:numRef>
          </c:val>
          <c:extLst>
            <c:ext xmlns:c16="http://schemas.microsoft.com/office/drawing/2014/chart" uri="{C3380CC4-5D6E-409C-BE32-E72D297353CC}">
              <c16:uniqueId val="{00000000-AD92-40FC-A907-2C3222323E34}"/>
            </c:ext>
          </c:extLst>
        </c:ser>
        <c:ser>
          <c:idx val="1"/>
          <c:order val="1"/>
          <c:tx>
            <c:strRef>
              <c:f>Sheet2!$A$3</c:f>
              <c:strCache>
                <c:ptCount val="1"/>
                <c:pt idx="0">
                  <c:v>WARD 17</c:v>
                </c:pt>
              </c:strCache>
            </c:strRef>
          </c:tx>
          <c:spP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2700000" scaled="1"/>
              <a:tileRect/>
            </a:gradFill>
            <a:ln>
              <a:noFill/>
            </a:ln>
            <a:effectLst/>
          </c:spPr>
          <c:invertIfNegative val="0"/>
          <c:cat>
            <c:strRef>
              <c:f>Sheet2!$B$1:$C$1</c:f>
              <c:strCache>
                <c:ptCount val="2"/>
                <c:pt idx="0">
                  <c:v>OWN</c:v>
                </c:pt>
                <c:pt idx="1">
                  <c:v>RENT</c:v>
                </c:pt>
              </c:strCache>
            </c:strRef>
          </c:cat>
          <c:val>
            <c:numRef>
              <c:f>Sheet2!$B$3:$C$3</c:f>
              <c:numCache>
                <c:formatCode>General</c:formatCode>
                <c:ptCount val="2"/>
                <c:pt idx="0">
                  <c:v>84</c:v>
                </c:pt>
                <c:pt idx="1">
                  <c:v>16</c:v>
                </c:pt>
              </c:numCache>
            </c:numRef>
          </c:val>
          <c:extLst>
            <c:ext xmlns:c16="http://schemas.microsoft.com/office/drawing/2014/chart" uri="{C3380CC4-5D6E-409C-BE32-E72D297353CC}">
              <c16:uniqueId val="{00000001-AD92-40FC-A907-2C3222323E34}"/>
            </c:ext>
          </c:extLst>
        </c:ser>
        <c:dLbls>
          <c:showLegendKey val="0"/>
          <c:showVal val="0"/>
          <c:showCatName val="0"/>
          <c:showSerName val="0"/>
          <c:showPercent val="0"/>
          <c:showBubbleSize val="0"/>
        </c:dLbls>
        <c:gapWidth val="150"/>
        <c:axId val="2127598015"/>
        <c:axId val="2127596095"/>
      </c:barChart>
      <c:catAx>
        <c:axId val="2127598015"/>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2127596095"/>
        <c:crosses val="autoZero"/>
        <c:auto val="1"/>
        <c:lblAlgn val="ctr"/>
        <c:lblOffset val="100"/>
        <c:noMultiLvlLbl val="0"/>
      </c:catAx>
      <c:valAx>
        <c:axId val="21275960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a:t>NO</a:t>
                </a:r>
                <a:r>
                  <a:rPr lang="en-IN" baseline="0"/>
                  <a:t>.OF HOUSES</a:t>
                </a:r>
                <a:endParaRPr lang="en-IN"/>
              </a:p>
            </c:rich>
          </c:tx>
          <c:overlay val="0"/>
          <c:spPr>
            <a:noFill/>
            <a:ln>
              <a:noFill/>
            </a:ln>
            <a:effectLst/>
          </c:spPr>
          <c:txPr>
            <a:bodyPr rot="-54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2127598015"/>
        <c:crosses val="autoZero"/>
        <c:crossBetween val="between"/>
      </c:valAx>
      <c:spPr>
        <a:noFill/>
        <a:ln>
          <a:solidFill>
            <a:sysClr val="windowText" lastClr="000000"/>
          </a:solidFill>
        </a:ln>
        <a:effectLst/>
      </c:spPr>
    </c:plotArea>
    <c:legend>
      <c:legendPos val="b"/>
      <c:overlay val="0"/>
      <c:spPr>
        <a:noFill/>
        <a:ln>
          <a:solidFill>
            <a:sysClr val="windowText" lastClr="000000"/>
          </a:solidFill>
        </a:ln>
        <a:effectLst/>
      </c:spPr>
      <c:txPr>
        <a:bodyPr rot="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solidFill>
      <a:round/>
    </a:ln>
    <a:effectLst/>
  </c:spPr>
  <c:txPr>
    <a:bodyPr/>
    <a:lstStyle/>
    <a:p>
      <a:pPr>
        <a:defRPr sz="900" b="1">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90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IN" sz="900"/>
              <a:t>STORIED PATTERNS OF BAIDYABATI IN WARD 9 &amp; 17 (2014)</a:t>
            </a:r>
          </a:p>
        </c:rich>
      </c:tx>
      <c:overlay val="0"/>
      <c:spPr>
        <a:noFill/>
        <a:ln>
          <a:solidFill>
            <a:sysClr val="windowText" lastClr="000000"/>
          </a:solidFill>
        </a:ln>
        <a:effectLst/>
      </c:spPr>
      <c:txPr>
        <a:bodyPr rot="0" spcFirstLastPara="1" vertOverflow="ellipsis" vert="horz" wrap="square" anchor="ctr" anchorCtr="1"/>
        <a:lstStyle/>
        <a:p>
          <a:pPr>
            <a:defRPr sz="90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0.24506196961111876"/>
          <c:y val="0.21132932805364649"/>
          <c:w val="0.68359808001667288"/>
          <c:h val="0.47004821149622156"/>
        </c:manualLayout>
      </c:layout>
      <c:barChart>
        <c:barDir val="bar"/>
        <c:grouping val="clustered"/>
        <c:varyColors val="0"/>
        <c:ser>
          <c:idx val="0"/>
          <c:order val="0"/>
          <c:tx>
            <c:strRef>
              <c:f>Sheet2!$N$10</c:f>
              <c:strCache>
                <c:ptCount val="1"/>
                <c:pt idx="0">
                  <c:v>WARD 9</c:v>
                </c:pt>
              </c:strCache>
            </c:strRef>
          </c:tx>
          <c:spPr>
            <a:solidFill>
              <a:srgbClr val="FF0000"/>
            </a:solidFill>
            <a:ln>
              <a:noFill/>
            </a:ln>
            <a:effectLst/>
          </c:spPr>
          <c:invertIfNegative val="0"/>
          <c:cat>
            <c:strRef>
              <c:f>Sheet2!$O$9:$R$9</c:f>
              <c:strCache>
                <c:ptCount val="4"/>
                <c:pt idx="0">
                  <c:v>SINGLE</c:v>
                </c:pt>
                <c:pt idx="1">
                  <c:v>DOUBLE</c:v>
                </c:pt>
                <c:pt idx="2">
                  <c:v>TRIPPLE</c:v>
                </c:pt>
                <c:pt idx="3">
                  <c:v>FLAT</c:v>
                </c:pt>
              </c:strCache>
            </c:strRef>
          </c:cat>
          <c:val>
            <c:numRef>
              <c:f>Sheet2!$O$10:$R$10</c:f>
              <c:numCache>
                <c:formatCode>0%</c:formatCode>
                <c:ptCount val="4"/>
                <c:pt idx="0">
                  <c:v>0.94</c:v>
                </c:pt>
                <c:pt idx="1">
                  <c:v>0.06</c:v>
                </c:pt>
                <c:pt idx="2">
                  <c:v>0</c:v>
                </c:pt>
                <c:pt idx="3">
                  <c:v>0</c:v>
                </c:pt>
              </c:numCache>
            </c:numRef>
          </c:val>
          <c:extLst>
            <c:ext xmlns:c16="http://schemas.microsoft.com/office/drawing/2014/chart" uri="{C3380CC4-5D6E-409C-BE32-E72D297353CC}">
              <c16:uniqueId val="{00000000-8DF2-47DE-9327-392F5CB4E230}"/>
            </c:ext>
          </c:extLst>
        </c:ser>
        <c:ser>
          <c:idx val="1"/>
          <c:order val="1"/>
          <c:tx>
            <c:strRef>
              <c:f>Sheet2!$N$11</c:f>
              <c:strCache>
                <c:ptCount val="1"/>
                <c:pt idx="0">
                  <c:v>ward 17 </c:v>
                </c:pt>
              </c:strCache>
            </c:strRef>
          </c:tx>
          <c:spPr>
            <a:solidFill>
              <a:srgbClr val="00B0F0"/>
            </a:solidFill>
            <a:ln>
              <a:solidFill>
                <a:sysClr val="windowText" lastClr="000000"/>
              </a:solidFill>
            </a:ln>
            <a:effectLst/>
          </c:spPr>
          <c:invertIfNegative val="0"/>
          <c:cat>
            <c:strRef>
              <c:f>Sheet2!$O$9:$R$9</c:f>
              <c:strCache>
                <c:ptCount val="4"/>
                <c:pt idx="0">
                  <c:v>SINGLE</c:v>
                </c:pt>
                <c:pt idx="1">
                  <c:v>DOUBLE</c:v>
                </c:pt>
                <c:pt idx="2">
                  <c:v>TRIPPLE</c:v>
                </c:pt>
                <c:pt idx="3">
                  <c:v>FLAT</c:v>
                </c:pt>
              </c:strCache>
            </c:strRef>
          </c:cat>
          <c:val>
            <c:numRef>
              <c:f>Sheet2!$O$11:$R$11</c:f>
              <c:numCache>
                <c:formatCode>0%</c:formatCode>
                <c:ptCount val="4"/>
                <c:pt idx="0">
                  <c:v>0.56000000000000005</c:v>
                </c:pt>
                <c:pt idx="1">
                  <c:v>0.33</c:v>
                </c:pt>
                <c:pt idx="2">
                  <c:v>0.02</c:v>
                </c:pt>
                <c:pt idx="3">
                  <c:v>0.09</c:v>
                </c:pt>
              </c:numCache>
            </c:numRef>
          </c:val>
          <c:extLst>
            <c:ext xmlns:c16="http://schemas.microsoft.com/office/drawing/2014/chart" uri="{C3380CC4-5D6E-409C-BE32-E72D297353CC}">
              <c16:uniqueId val="{00000001-8DF2-47DE-9327-392F5CB4E230}"/>
            </c:ext>
          </c:extLst>
        </c:ser>
        <c:dLbls>
          <c:showLegendKey val="0"/>
          <c:showVal val="0"/>
          <c:showCatName val="0"/>
          <c:showSerName val="0"/>
          <c:showPercent val="0"/>
          <c:showBubbleSize val="0"/>
        </c:dLbls>
        <c:gapWidth val="182"/>
        <c:axId val="1865983664"/>
        <c:axId val="1865953424"/>
      </c:barChart>
      <c:catAx>
        <c:axId val="1865983664"/>
        <c:scaling>
          <c:orientation val="minMax"/>
        </c:scaling>
        <c:delete val="0"/>
        <c:axPos val="l"/>
        <c:title>
          <c:tx>
            <c:rich>
              <a:bodyPr rot="-54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sz="900"/>
                  <a:t>STORIED PATTERNS</a:t>
                </a:r>
              </a:p>
            </c:rich>
          </c:tx>
          <c:overlay val="0"/>
          <c:spPr>
            <a:noFill/>
            <a:ln>
              <a:noFill/>
            </a:ln>
            <a:effectLst/>
          </c:spPr>
          <c:txPr>
            <a:bodyPr rot="-54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865953424"/>
        <c:crosses val="autoZero"/>
        <c:auto val="1"/>
        <c:lblAlgn val="ctr"/>
        <c:lblOffset val="100"/>
        <c:noMultiLvlLbl val="0"/>
      </c:catAx>
      <c:valAx>
        <c:axId val="186595342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a:t>% OF STORIED PATTERNS</a:t>
                </a:r>
              </a:p>
            </c:rich>
          </c:tx>
          <c:layout>
            <c:manualLayout>
              <c:xMode val="edge"/>
              <c:yMode val="edge"/>
              <c:x val="0.2772249467575858"/>
              <c:y val="0.78162653801222814"/>
            </c:manualLayout>
          </c:layout>
          <c:overlay val="0"/>
          <c:spPr>
            <a:noFill/>
            <a:ln>
              <a:noFill/>
            </a:ln>
            <a:effectLst/>
          </c:spPr>
          <c:txPr>
            <a:bodyPr rot="0" spcFirstLastPara="1" vertOverflow="ellipsis" vert="horz" wrap="square" anchor="ctr" anchorCtr="1"/>
            <a:lstStyle/>
            <a:p>
              <a:pPr>
                <a:defRPr sz="10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865983664"/>
        <c:crosses val="autoZero"/>
        <c:crossBetween val="between"/>
      </c:valAx>
      <c:spPr>
        <a:noFill/>
        <a:ln>
          <a:solidFill>
            <a:schemeClr val="tx1"/>
          </a:solidFill>
        </a:ln>
        <a:effectLst/>
      </c:spPr>
    </c:plotArea>
    <c:legend>
      <c:legendPos val="b"/>
      <c:overlay val="0"/>
      <c:spPr>
        <a:noFill/>
        <a:ln>
          <a:solidFill>
            <a:sysClr val="windowText" lastClr="000000"/>
          </a:solidFill>
        </a:ln>
        <a:effectLst/>
      </c:spPr>
      <c:txPr>
        <a:bodyPr rot="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solidFill>
      <a:round/>
    </a:ln>
    <a:effectLst/>
  </c:spPr>
  <c:txPr>
    <a:bodyPr/>
    <a:lstStyle/>
    <a:p>
      <a:pPr>
        <a:defRPr b="1">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IN" sz="900" b="1"/>
              <a:t>STORIED PATTERNS OF BAIDYABATI IN WARD 9 &amp; 17 (2024)</a:t>
            </a:r>
          </a:p>
        </c:rich>
      </c:tx>
      <c:layout>
        <c:manualLayout>
          <c:xMode val="edge"/>
          <c:yMode val="edge"/>
          <c:x val="0.11079287798948796"/>
          <c:y val="2.8901734104046242E-2"/>
        </c:manualLayout>
      </c:layout>
      <c:overlay val="0"/>
      <c:spPr>
        <a:noFill/>
        <a:ln>
          <a:solidFill>
            <a:sysClr val="windowText" lastClr="000000"/>
          </a:solid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bar"/>
        <c:grouping val="clustered"/>
        <c:varyColors val="0"/>
        <c:ser>
          <c:idx val="0"/>
          <c:order val="0"/>
          <c:tx>
            <c:strRef>
              <c:f>Sheet2!$I$3</c:f>
              <c:strCache>
                <c:ptCount val="1"/>
                <c:pt idx="0">
                  <c:v>WARD 9</c:v>
                </c:pt>
              </c:strCache>
            </c:strRef>
          </c:tx>
          <c:spPr>
            <a:solidFill>
              <a:srgbClr val="FF0000"/>
            </a:solidFill>
            <a:ln>
              <a:noFill/>
            </a:ln>
            <a:effectLst/>
          </c:spPr>
          <c:invertIfNegative val="0"/>
          <c:cat>
            <c:strRef>
              <c:f>Sheet2!$J$2:$M$2</c:f>
              <c:strCache>
                <c:ptCount val="4"/>
                <c:pt idx="0">
                  <c:v>SINGLE</c:v>
                </c:pt>
                <c:pt idx="1">
                  <c:v>DOUBLE</c:v>
                </c:pt>
                <c:pt idx="2">
                  <c:v>TRIPPLE</c:v>
                </c:pt>
                <c:pt idx="3">
                  <c:v>FLAT</c:v>
                </c:pt>
              </c:strCache>
            </c:strRef>
          </c:cat>
          <c:val>
            <c:numRef>
              <c:f>Sheet2!$J$3:$M$3</c:f>
              <c:numCache>
                <c:formatCode>0%</c:formatCode>
                <c:ptCount val="4"/>
                <c:pt idx="0">
                  <c:v>0.9</c:v>
                </c:pt>
                <c:pt idx="1">
                  <c:v>0.1</c:v>
                </c:pt>
                <c:pt idx="2">
                  <c:v>0</c:v>
                </c:pt>
                <c:pt idx="3">
                  <c:v>0</c:v>
                </c:pt>
              </c:numCache>
            </c:numRef>
          </c:val>
          <c:extLst>
            <c:ext xmlns:c16="http://schemas.microsoft.com/office/drawing/2014/chart" uri="{C3380CC4-5D6E-409C-BE32-E72D297353CC}">
              <c16:uniqueId val="{00000000-3474-416D-A937-7C1C262AB06F}"/>
            </c:ext>
          </c:extLst>
        </c:ser>
        <c:ser>
          <c:idx val="1"/>
          <c:order val="1"/>
          <c:tx>
            <c:strRef>
              <c:f>Sheet2!$I$4</c:f>
              <c:strCache>
                <c:ptCount val="1"/>
                <c:pt idx="0">
                  <c:v>ward 17 </c:v>
                </c:pt>
              </c:strCache>
            </c:strRef>
          </c:tx>
          <c:spPr>
            <a:solidFill>
              <a:srgbClr val="00B0F0"/>
            </a:solidFill>
            <a:ln>
              <a:solidFill>
                <a:sysClr val="windowText" lastClr="000000"/>
              </a:solidFill>
            </a:ln>
            <a:effectLst/>
          </c:spPr>
          <c:invertIfNegative val="0"/>
          <c:cat>
            <c:strRef>
              <c:f>Sheet2!$J$2:$M$2</c:f>
              <c:strCache>
                <c:ptCount val="4"/>
                <c:pt idx="0">
                  <c:v>SINGLE</c:v>
                </c:pt>
                <c:pt idx="1">
                  <c:v>DOUBLE</c:v>
                </c:pt>
                <c:pt idx="2">
                  <c:v>TRIPPLE</c:v>
                </c:pt>
                <c:pt idx="3">
                  <c:v>FLAT</c:v>
                </c:pt>
              </c:strCache>
            </c:strRef>
          </c:cat>
          <c:val>
            <c:numRef>
              <c:f>Sheet2!$J$4:$M$4</c:f>
              <c:numCache>
                <c:formatCode>0%</c:formatCode>
                <c:ptCount val="4"/>
                <c:pt idx="0">
                  <c:v>0.14000000000000001</c:v>
                </c:pt>
                <c:pt idx="1">
                  <c:v>0.5</c:v>
                </c:pt>
                <c:pt idx="2">
                  <c:v>0.06</c:v>
                </c:pt>
                <c:pt idx="3">
                  <c:v>0.3</c:v>
                </c:pt>
              </c:numCache>
            </c:numRef>
          </c:val>
          <c:extLst>
            <c:ext xmlns:c16="http://schemas.microsoft.com/office/drawing/2014/chart" uri="{C3380CC4-5D6E-409C-BE32-E72D297353CC}">
              <c16:uniqueId val="{00000001-3474-416D-A937-7C1C262AB06F}"/>
            </c:ext>
          </c:extLst>
        </c:ser>
        <c:dLbls>
          <c:showLegendKey val="0"/>
          <c:showVal val="0"/>
          <c:showCatName val="0"/>
          <c:showSerName val="0"/>
          <c:showPercent val="0"/>
          <c:showBubbleSize val="0"/>
        </c:dLbls>
        <c:gapWidth val="150"/>
        <c:axId val="2127549535"/>
        <c:axId val="2127563455"/>
      </c:barChart>
      <c:catAx>
        <c:axId val="2127549535"/>
        <c:scaling>
          <c:orientation val="minMax"/>
        </c:scaling>
        <c:delete val="0"/>
        <c:axPos val="l"/>
        <c:title>
          <c:tx>
            <c:rich>
              <a:bodyPr rot="-5400000" spcFirstLastPara="1" vertOverflow="ellipsis" vert="horz" wrap="square" anchor="ctr" anchorCtr="1"/>
              <a:lstStyle/>
              <a:p>
                <a:pPr>
                  <a:defRPr sz="10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a:t>STORIED PATTERNS</a:t>
                </a:r>
              </a:p>
            </c:rich>
          </c:tx>
          <c:overlay val="0"/>
          <c:spPr>
            <a:noFill/>
            <a:ln>
              <a:noFill/>
            </a:ln>
            <a:effectLst/>
          </c:spPr>
          <c:txPr>
            <a:bodyPr rot="-5400000" spcFirstLastPara="1" vertOverflow="ellipsis" vert="horz" wrap="square" anchor="ctr" anchorCtr="1"/>
            <a:lstStyle/>
            <a:p>
              <a:pPr>
                <a:defRPr sz="10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2127563455"/>
        <c:crosses val="autoZero"/>
        <c:auto val="1"/>
        <c:lblAlgn val="ctr"/>
        <c:lblOffset val="100"/>
        <c:noMultiLvlLbl val="0"/>
      </c:catAx>
      <c:valAx>
        <c:axId val="212756345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a:t>% OF STORIED PATTERNS</a:t>
                </a:r>
              </a:p>
            </c:rich>
          </c:tx>
          <c:layout>
            <c:manualLayout>
              <c:xMode val="edge"/>
              <c:yMode val="edge"/>
              <c:x val="0.27879759304896046"/>
              <c:y val="0.78629405428367694"/>
            </c:manualLayout>
          </c:layout>
          <c:overlay val="0"/>
          <c:spPr>
            <a:noFill/>
            <a:ln>
              <a:noFill/>
            </a:ln>
            <a:effectLst/>
          </c:spPr>
          <c:txPr>
            <a:bodyPr rot="0" spcFirstLastPara="1" vertOverflow="ellipsis" vert="horz" wrap="square" anchor="ctr" anchorCtr="1"/>
            <a:lstStyle/>
            <a:p>
              <a:pPr>
                <a:defRPr sz="10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2127549535"/>
        <c:crosses val="autoZero"/>
        <c:crossBetween val="between"/>
      </c:valAx>
      <c:spPr>
        <a:noFill/>
        <a:ln>
          <a:solidFill>
            <a:sysClr val="windowText" lastClr="000000"/>
          </a:solidFill>
        </a:ln>
        <a:effectLst/>
      </c:spPr>
    </c:plotArea>
    <c:legend>
      <c:legendPos val="b"/>
      <c:overlay val="0"/>
      <c:spPr>
        <a:noFill/>
        <a:ln>
          <a:solidFill>
            <a:sysClr val="windowText" lastClr="000000"/>
          </a:solidFill>
        </a:ln>
        <a:effectLst/>
      </c:spPr>
      <c:txPr>
        <a:bodyPr rot="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solidFill>
      <a:round/>
    </a:ln>
    <a:effectLst/>
  </c:spPr>
  <c:txPr>
    <a:bodyPr/>
    <a:lstStyle/>
    <a:p>
      <a:pPr>
        <a:defRPr b="1">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08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IN" sz="900"/>
              <a:t>TYPE</a:t>
            </a:r>
            <a:r>
              <a:rPr lang="en-IN" sz="900" baseline="0"/>
              <a:t> OF WATER USED </a:t>
            </a:r>
            <a:r>
              <a:rPr lang="en-IN" sz="900"/>
              <a:t>IN BAIDYABATI WARD 9 &amp; 17 (2014)</a:t>
            </a:r>
          </a:p>
        </c:rich>
      </c:tx>
      <c:layout>
        <c:manualLayout>
          <c:xMode val="edge"/>
          <c:yMode val="edge"/>
          <c:x val="0.12905738778218134"/>
          <c:y val="4.1237113402061855E-2"/>
        </c:manualLayout>
      </c:layout>
      <c:overlay val="0"/>
      <c:spPr>
        <a:noFill/>
        <a:ln>
          <a:solidFill>
            <a:sysClr val="windowText" lastClr="000000"/>
          </a:solidFill>
        </a:ln>
        <a:effectLst/>
      </c:spPr>
      <c:txPr>
        <a:bodyPr rot="0" spcFirstLastPara="1" vertOverflow="ellipsis" vert="horz" wrap="square" anchor="ctr" anchorCtr="1"/>
        <a:lstStyle/>
        <a:p>
          <a:pPr>
            <a:defRPr sz="108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0.18700387124812012"/>
          <c:y val="0.20931069958847737"/>
          <c:w val="0.77305422606487917"/>
          <c:h val="0.36345225365347844"/>
        </c:manualLayout>
      </c:layout>
      <c:barChart>
        <c:barDir val="col"/>
        <c:grouping val="clustered"/>
        <c:varyColors val="0"/>
        <c:ser>
          <c:idx val="0"/>
          <c:order val="0"/>
          <c:tx>
            <c:strRef>
              <c:f>Sheet3!$A$27</c:f>
              <c:strCache>
                <c:ptCount val="1"/>
                <c:pt idx="0">
                  <c:v>WARD 9</c:v>
                </c:pt>
              </c:strCache>
            </c:strRef>
          </c:tx>
          <c:spPr>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5400000" scaled="1"/>
              <a:tileRect/>
            </a:gradFill>
            <a:ln>
              <a:solidFill>
                <a:sysClr val="windowText" lastClr="000000"/>
              </a:solidFill>
            </a:ln>
            <a:effectLst/>
          </c:spPr>
          <c:invertIfNegative val="0"/>
          <c:cat>
            <c:strRef>
              <c:f>Sheet3!$B$26:$E$26</c:f>
              <c:strCache>
                <c:ptCount val="4"/>
                <c:pt idx="0">
                  <c:v>MUNICIPALITY TAP WATER</c:v>
                </c:pt>
                <c:pt idx="1">
                  <c:v>TUBE WELL</c:v>
                </c:pt>
                <c:pt idx="2">
                  <c:v>PURIFY</c:v>
                </c:pt>
                <c:pt idx="3">
                  <c:v>BUY WATER</c:v>
                </c:pt>
              </c:strCache>
            </c:strRef>
          </c:cat>
          <c:val>
            <c:numRef>
              <c:f>Sheet3!$B$27:$E$27</c:f>
              <c:numCache>
                <c:formatCode>0%</c:formatCode>
                <c:ptCount val="4"/>
                <c:pt idx="0">
                  <c:v>0.32</c:v>
                </c:pt>
                <c:pt idx="1">
                  <c:v>0.68</c:v>
                </c:pt>
                <c:pt idx="2">
                  <c:v>0</c:v>
                </c:pt>
                <c:pt idx="3">
                  <c:v>0</c:v>
                </c:pt>
              </c:numCache>
            </c:numRef>
          </c:val>
          <c:extLst>
            <c:ext xmlns:c16="http://schemas.microsoft.com/office/drawing/2014/chart" uri="{C3380CC4-5D6E-409C-BE32-E72D297353CC}">
              <c16:uniqueId val="{00000000-C81F-4199-8975-3DE5E3F6BCE7}"/>
            </c:ext>
          </c:extLst>
        </c:ser>
        <c:ser>
          <c:idx val="1"/>
          <c:order val="1"/>
          <c:tx>
            <c:strRef>
              <c:f>Sheet3!$A$28</c:f>
              <c:strCache>
                <c:ptCount val="1"/>
                <c:pt idx="0">
                  <c:v>WARD 17</c:v>
                </c:pt>
              </c:strCache>
            </c:strRef>
          </c:tx>
          <c:spPr>
            <a:gradFill flip="none" rotWithShape="1">
              <a:gsLst>
                <a:gs pos="0">
                  <a:srgbClr val="800000">
                    <a:shade val="30000"/>
                    <a:satMod val="115000"/>
                  </a:srgbClr>
                </a:gs>
                <a:gs pos="50000">
                  <a:srgbClr val="800000">
                    <a:shade val="67500"/>
                    <a:satMod val="115000"/>
                  </a:srgbClr>
                </a:gs>
                <a:gs pos="100000">
                  <a:srgbClr val="800000">
                    <a:shade val="100000"/>
                    <a:satMod val="115000"/>
                  </a:srgbClr>
                </a:gs>
              </a:gsLst>
              <a:path path="circle">
                <a:fillToRect l="50000" t="50000" r="50000" b="50000"/>
              </a:path>
              <a:tileRect/>
            </a:gradFill>
            <a:ln>
              <a:solidFill>
                <a:sysClr val="windowText" lastClr="000000"/>
              </a:solidFill>
            </a:ln>
            <a:effectLst/>
          </c:spPr>
          <c:invertIfNegative val="0"/>
          <c:cat>
            <c:strRef>
              <c:f>Sheet3!$B$26:$E$26</c:f>
              <c:strCache>
                <c:ptCount val="4"/>
                <c:pt idx="0">
                  <c:v>MUNICIPALITY TAP WATER</c:v>
                </c:pt>
                <c:pt idx="1">
                  <c:v>TUBE WELL</c:v>
                </c:pt>
                <c:pt idx="2">
                  <c:v>PURIFY</c:v>
                </c:pt>
                <c:pt idx="3">
                  <c:v>BUY WATER</c:v>
                </c:pt>
              </c:strCache>
            </c:strRef>
          </c:cat>
          <c:val>
            <c:numRef>
              <c:f>Sheet3!$B$28:$E$28</c:f>
              <c:numCache>
                <c:formatCode>0%</c:formatCode>
                <c:ptCount val="4"/>
                <c:pt idx="0">
                  <c:v>0.56000000000000005</c:v>
                </c:pt>
                <c:pt idx="1">
                  <c:v>0.41</c:v>
                </c:pt>
                <c:pt idx="2">
                  <c:v>0</c:v>
                </c:pt>
                <c:pt idx="3">
                  <c:v>0.03</c:v>
                </c:pt>
              </c:numCache>
            </c:numRef>
          </c:val>
          <c:extLst>
            <c:ext xmlns:c16="http://schemas.microsoft.com/office/drawing/2014/chart" uri="{C3380CC4-5D6E-409C-BE32-E72D297353CC}">
              <c16:uniqueId val="{00000001-C81F-4199-8975-3DE5E3F6BCE7}"/>
            </c:ext>
          </c:extLst>
        </c:ser>
        <c:dLbls>
          <c:showLegendKey val="0"/>
          <c:showVal val="0"/>
          <c:showCatName val="0"/>
          <c:showSerName val="0"/>
          <c:showPercent val="0"/>
          <c:showBubbleSize val="0"/>
        </c:dLbls>
        <c:gapWidth val="219"/>
        <c:axId val="1995566528"/>
        <c:axId val="1995540608"/>
      </c:barChart>
      <c:catAx>
        <c:axId val="1995566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7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995540608"/>
        <c:crosses val="autoZero"/>
        <c:auto val="1"/>
        <c:lblAlgn val="ctr"/>
        <c:lblOffset val="100"/>
        <c:noMultiLvlLbl val="0"/>
      </c:catAx>
      <c:valAx>
        <c:axId val="19955406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a:t>% OF WATER FACILITY</a:t>
                </a:r>
              </a:p>
            </c:rich>
          </c:tx>
          <c:layout>
            <c:manualLayout>
              <c:xMode val="edge"/>
              <c:yMode val="edge"/>
              <c:x val="1.883588080901682E-4"/>
              <c:y val="0.15467566554180728"/>
            </c:manualLayout>
          </c:layout>
          <c:overlay val="0"/>
          <c:spPr>
            <a:noFill/>
            <a:ln>
              <a:noFill/>
            </a:ln>
            <a:effectLst/>
          </c:spPr>
          <c:txPr>
            <a:bodyPr rot="-54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995566528"/>
        <c:crosses val="autoZero"/>
        <c:crossBetween val="between"/>
      </c:valAx>
      <c:spPr>
        <a:noFill/>
        <a:ln>
          <a:noFill/>
        </a:ln>
        <a:effectLst/>
      </c:spPr>
    </c:plotArea>
    <c:legend>
      <c:legendPos val="b"/>
      <c:overlay val="0"/>
      <c:spPr>
        <a:noFill/>
        <a:ln>
          <a:solidFill>
            <a:sysClr val="windowText" lastClr="000000"/>
          </a:solidFill>
        </a:ln>
        <a:effectLst/>
      </c:spPr>
      <c:txPr>
        <a:bodyPr rot="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solidFill>
      <a:round/>
    </a:ln>
    <a:effectLst/>
  </c:spPr>
  <c:txPr>
    <a:bodyPr/>
    <a:lstStyle/>
    <a:p>
      <a:pPr>
        <a:defRPr sz="900" b="1">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08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IN" sz="900"/>
              <a:t>TYPE</a:t>
            </a:r>
            <a:r>
              <a:rPr lang="en-IN" sz="900" baseline="0"/>
              <a:t> OF WATER USED</a:t>
            </a:r>
            <a:r>
              <a:rPr lang="en-IN" sz="900"/>
              <a:t> IN BAIDYABATI WARD 9 &amp; 17 (2024)</a:t>
            </a:r>
          </a:p>
        </c:rich>
      </c:tx>
      <c:overlay val="0"/>
      <c:spPr>
        <a:noFill/>
        <a:ln>
          <a:solidFill>
            <a:sysClr val="windowText" lastClr="000000"/>
          </a:solidFill>
        </a:ln>
        <a:effectLst/>
      </c:spPr>
      <c:txPr>
        <a:bodyPr rot="0" spcFirstLastPara="1" vertOverflow="ellipsis" vert="horz" wrap="square" anchor="ctr" anchorCtr="1"/>
        <a:lstStyle/>
        <a:p>
          <a:pPr>
            <a:defRPr sz="108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tx>
            <c:strRef>
              <c:f>Sheet3!$A$3</c:f>
              <c:strCache>
                <c:ptCount val="1"/>
                <c:pt idx="0">
                  <c:v>WARD 9</c:v>
                </c:pt>
              </c:strCache>
            </c:strRef>
          </c:tx>
          <c:spPr>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5400000" scaled="1"/>
              <a:tileRect/>
            </a:gradFill>
            <a:ln>
              <a:solidFill>
                <a:sysClr val="windowText" lastClr="000000"/>
              </a:solidFill>
            </a:ln>
            <a:effectLst/>
          </c:spPr>
          <c:invertIfNegative val="0"/>
          <c:cat>
            <c:strRef>
              <c:f>Sheet3!$B$2:$E$2</c:f>
              <c:strCache>
                <c:ptCount val="4"/>
                <c:pt idx="0">
                  <c:v>MUNICIPALITY TAP WATER</c:v>
                </c:pt>
                <c:pt idx="1">
                  <c:v>TUBE WELL</c:v>
                </c:pt>
                <c:pt idx="2">
                  <c:v>PURIFY</c:v>
                </c:pt>
                <c:pt idx="3">
                  <c:v>BUY WATER</c:v>
                </c:pt>
              </c:strCache>
            </c:strRef>
          </c:cat>
          <c:val>
            <c:numRef>
              <c:f>Sheet3!$B$3:$E$3</c:f>
              <c:numCache>
                <c:formatCode>0%</c:formatCode>
                <c:ptCount val="4"/>
                <c:pt idx="0">
                  <c:v>0.62</c:v>
                </c:pt>
                <c:pt idx="1">
                  <c:v>0.38</c:v>
                </c:pt>
                <c:pt idx="2">
                  <c:v>0</c:v>
                </c:pt>
                <c:pt idx="3">
                  <c:v>0</c:v>
                </c:pt>
              </c:numCache>
            </c:numRef>
          </c:val>
          <c:extLst>
            <c:ext xmlns:c16="http://schemas.microsoft.com/office/drawing/2014/chart" uri="{C3380CC4-5D6E-409C-BE32-E72D297353CC}">
              <c16:uniqueId val="{00000000-928D-4F4B-B9F1-37839B9E48BC}"/>
            </c:ext>
          </c:extLst>
        </c:ser>
        <c:ser>
          <c:idx val="1"/>
          <c:order val="1"/>
          <c:tx>
            <c:strRef>
              <c:f>Sheet3!$A$4</c:f>
              <c:strCache>
                <c:ptCount val="1"/>
                <c:pt idx="0">
                  <c:v>WARD 17</c:v>
                </c:pt>
              </c:strCache>
            </c:strRef>
          </c:tx>
          <c:spPr>
            <a:gradFill flip="none" rotWithShape="1">
              <a:gsLst>
                <a:gs pos="0">
                  <a:srgbClr val="800000">
                    <a:shade val="30000"/>
                    <a:satMod val="115000"/>
                  </a:srgbClr>
                </a:gs>
                <a:gs pos="50000">
                  <a:srgbClr val="800000">
                    <a:shade val="67500"/>
                    <a:satMod val="115000"/>
                  </a:srgbClr>
                </a:gs>
                <a:gs pos="100000">
                  <a:srgbClr val="800000">
                    <a:shade val="100000"/>
                    <a:satMod val="115000"/>
                  </a:srgbClr>
                </a:gs>
              </a:gsLst>
              <a:lin ang="5400000" scaled="1"/>
              <a:tileRect/>
            </a:gradFill>
            <a:ln>
              <a:solidFill>
                <a:sysClr val="windowText" lastClr="000000"/>
              </a:solidFill>
            </a:ln>
            <a:effectLst/>
          </c:spPr>
          <c:invertIfNegative val="0"/>
          <c:cat>
            <c:strRef>
              <c:f>Sheet3!$B$2:$E$2</c:f>
              <c:strCache>
                <c:ptCount val="4"/>
                <c:pt idx="0">
                  <c:v>MUNICIPALITY TAP WATER</c:v>
                </c:pt>
                <c:pt idx="1">
                  <c:v>TUBE WELL</c:v>
                </c:pt>
                <c:pt idx="2">
                  <c:v>PURIFY</c:v>
                </c:pt>
                <c:pt idx="3">
                  <c:v>BUY WATER</c:v>
                </c:pt>
              </c:strCache>
            </c:strRef>
          </c:cat>
          <c:val>
            <c:numRef>
              <c:f>Sheet3!$B$4:$E$4</c:f>
              <c:numCache>
                <c:formatCode>0%</c:formatCode>
                <c:ptCount val="4"/>
                <c:pt idx="0">
                  <c:v>0.76</c:v>
                </c:pt>
                <c:pt idx="1">
                  <c:v>7.0000000000000007E-2</c:v>
                </c:pt>
                <c:pt idx="2">
                  <c:v>0.03</c:v>
                </c:pt>
                <c:pt idx="3">
                  <c:v>0.14000000000000001</c:v>
                </c:pt>
              </c:numCache>
            </c:numRef>
          </c:val>
          <c:extLst>
            <c:ext xmlns:c16="http://schemas.microsoft.com/office/drawing/2014/chart" uri="{C3380CC4-5D6E-409C-BE32-E72D297353CC}">
              <c16:uniqueId val="{00000001-928D-4F4B-B9F1-37839B9E48BC}"/>
            </c:ext>
          </c:extLst>
        </c:ser>
        <c:dLbls>
          <c:showLegendKey val="0"/>
          <c:showVal val="0"/>
          <c:showCatName val="0"/>
          <c:showSerName val="0"/>
          <c:showPercent val="0"/>
          <c:showBubbleSize val="0"/>
        </c:dLbls>
        <c:gapWidth val="150"/>
        <c:axId val="2127506335"/>
        <c:axId val="2127525535"/>
      </c:barChart>
      <c:catAx>
        <c:axId val="212750633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2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2127525535"/>
        <c:crosses val="autoZero"/>
        <c:auto val="1"/>
        <c:lblAlgn val="ctr"/>
        <c:lblOffset val="100"/>
        <c:noMultiLvlLbl val="0"/>
      </c:catAx>
      <c:valAx>
        <c:axId val="21275255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a:t>% OF WATER FACILITY</a:t>
                </a:r>
              </a:p>
            </c:rich>
          </c:tx>
          <c:layout>
            <c:manualLayout>
              <c:xMode val="edge"/>
              <c:yMode val="edge"/>
              <c:x val="4.0470934510669611E-2"/>
              <c:y val="0.17888563049853373"/>
            </c:manualLayout>
          </c:layout>
          <c:overlay val="0"/>
          <c:spPr>
            <a:noFill/>
            <a:ln>
              <a:noFill/>
            </a:ln>
            <a:effectLst/>
          </c:spPr>
          <c:txPr>
            <a:bodyPr rot="-54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2127506335"/>
        <c:crosses val="autoZero"/>
        <c:crossBetween val="between"/>
      </c:valAx>
      <c:spPr>
        <a:noFill/>
        <a:ln>
          <a:noFill/>
        </a:ln>
        <a:effectLst/>
      </c:spPr>
    </c:plotArea>
    <c:legend>
      <c:legendPos val="b"/>
      <c:overlay val="0"/>
      <c:spPr>
        <a:noFill/>
        <a:ln>
          <a:solidFill>
            <a:sysClr val="windowText" lastClr="000000"/>
          </a:solidFill>
        </a:ln>
        <a:effectLst/>
      </c:spPr>
      <c:txPr>
        <a:bodyPr rot="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solidFill>
      <a:round/>
    </a:ln>
    <a:effectLst/>
  </c:spPr>
  <c:txPr>
    <a:bodyPr/>
    <a:lstStyle/>
    <a:p>
      <a:pPr>
        <a:defRPr sz="900" b="1">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IN"/>
              <a:t>PONDS AND PLAY GROUNDS IN BAIDYABATI WARD 9 &amp; 17 ( 2014)</a:t>
            </a:r>
          </a:p>
        </c:rich>
      </c:tx>
      <c:overlay val="0"/>
      <c:spPr>
        <a:noFill/>
        <a:ln>
          <a:solidFill>
            <a:sysClr val="windowText" lastClr="000000"/>
          </a:solidFill>
        </a:ln>
        <a:effectLst/>
      </c:spPr>
      <c:txPr>
        <a:bodyPr rot="0" spcFirstLastPara="1" vertOverflow="ellipsis" vert="horz" wrap="square" anchor="ctr" anchorCtr="1"/>
        <a:lstStyle/>
        <a:p>
          <a:pPr>
            <a:defRPr sz="96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tx>
            <c:strRef>
              <c:f>Sheet2!$N$47</c:f>
              <c:strCache>
                <c:ptCount val="1"/>
                <c:pt idx="0">
                  <c:v>WARD 9</c:v>
                </c:pt>
              </c:strCache>
            </c:strRef>
          </c:tx>
          <c:spPr>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0" scaled="1"/>
              <a:tileRect/>
            </a:gradFill>
            <a:ln>
              <a:noFill/>
            </a:ln>
            <a:effectLst/>
          </c:spPr>
          <c:invertIfNegative val="0"/>
          <c:cat>
            <c:strRef>
              <c:f>Sheet2!$O$45:$P$46</c:f>
              <c:strCache>
                <c:ptCount val="2"/>
                <c:pt idx="0">
                  <c:v>POND</c:v>
                </c:pt>
                <c:pt idx="1">
                  <c:v>PLAY GROUND</c:v>
                </c:pt>
              </c:strCache>
            </c:strRef>
          </c:cat>
          <c:val>
            <c:numRef>
              <c:f>Sheet2!$O$47:$P$47</c:f>
              <c:numCache>
                <c:formatCode>General</c:formatCode>
                <c:ptCount val="2"/>
                <c:pt idx="0">
                  <c:v>11</c:v>
                </c:pt>
                <c:pt idx="1">
                  <c:v>4</c:v>
                </c:pt>
              </c:numCache>
            </c:numRef>
          </c:val>
          <c:extLst>
            <c:ext xmlns:c16="http://schemas.microsoft.com/office/drawing/2014/chart" uri="{C3380CC4-5D6E-409C-BE32-E72D297353CC}">
              <c16:uniqueId val="{00000000-CD75-42F6-BD38-28E188B17F28}"/>
            </c:ext>
          </c:extLst>
        </c:ser>
        <c:ser>
          <c:idx val="1"/>
          <c:order val="1"/>
          <c:tx>
            <c:strRef>
              <c:f>Sheet2!$N$48</c:f>
              <c:strCache>
                <c:ptCount val="1"/>
                <c:pt idx="0">
                  <c:v>WARD 17</c:v>
                </c:pt>
              </c:strCache>
            </c:strRef>
          </c:tx>
          <c:spPr>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0" scaled="1"/>
              <a:tileRect/>
            </a:gradFill>
            <a:ln>
              <a:noFill/>
            </a:ln>
            <a:effectLst/>
          </c:spPr>
          <c:invertIfNegative val="0"/>
          <c:cat>
            <c:strRef>
              <c:f>Sheet2!$O$45:$P$46</c:f>
              <c:strCache>
                <c:ptCount val="2"/>
                <c:pt idx="0">
                  <c:v>POND</c:v>
                </c:pt>
                <c:pt idx="1">
                  <c:v>PLAY GROUND</c:v>
                </c:pt>
              </c:strCache>
            </c:strRef>
          </c:cat>
          <c:val>
            <c:numRef>
              <c:f>Sheet2!$O$48:$P$48</c:f>
              <c:numCache>
                <c:formatCode>General</c:formatCode>
                <c:ptCount val="2"/>
                <c:pt idx="0">
                  <c:v>19</c:v>
                </c:pt>
                <c:pt idx="1">
                  <c:v>9</c:v>
                </c:pt>
              </c:numCache>
            </c:numRef>
          </c:val>
          <c:extLst>
            <c:ext xmlns:c16="http://schemas.microsoft.com/office/drawing/2014/chart" uri="{C3380CC4-5D6E-409C-BE32-E72D297353CC}">
              <c16:uniqueId val="{00000001-CD75-42F6-BD38-28E188B17F28}"/>
            </c:ext>
          </c:extLst>
        </c:ser>
        <c:dLbls>
          <c:showLegendKey val="0"/>
          <c:showVal val="0"/>
          <c:showCatName val="0"/>
          <c:showSerName val="0"/>
          <c:showPercent val="0"/>
          <c:showBubbleSize val="0"/>
        </c:dLbls>
        <c:gapWidth val="219"/>
        <c:overlap val="-27"/>
        <c:axId val="1500735999"/>
        <c:axId val="1500720639"/>
      </c:barChart>
      <c:catAx>
        <c:axId val="15007359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500720639"/>
        <c:crosses val="autoZero"/>
        <c:auto val="1"/>
        <c:lblAlgn val="ctr"/>
        <c:lblOffset val="100"/>
        <c:noMultiLvlLbl val="0"/>
      </c:catAx>
      <c:valAx>
        <c:axId val="15007206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a:t>NO OF PONDS AND PLAY GROUND</a:t>
                </a:r>
              </a:p>
            </c:rich>
          </c:tx>
          <c:layout>
            <c:manualLayout>
              <c:xMode val="edge"/>
              <c:yMode val="edge"/>
              <c:x val="4.6531302876480544E-2"/>
              <c:y val="0.19187518226888306"/>
            </c:manualLayout>
          </c:layout>
          <c:overlay val="0"/>
          <c:spPr>
            <a:noFill/>
            <a:ln>
              <a:noFill/>
            </a:ln>
            <a:effectLst/>
          </c:spPr>
          <c:txPr>
            <a:bodyPr rot="-54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50073599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solidFill>
      <a:round/>
    </a:ln>
    <a:effectLst/>
  </c:spPr>
  <c:txPr>
    <a:bodyPr/>
    <a:lstStyle/>
    <a:p>
      <a:pPr>
        <a:defRPr sz="800" b="1">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IN"/>
              <a:t>PONDS AND PLAY GROUNDS IN BAIDYABATI WARD 9 &amp; 17(2024)</a:t>
            </a:r>
          </a:p>
        </c:rich>
      </c:tx>
      <c:overlay val="0"/>
      <c:spPr>
        <a:noFill/>
        <a:ln>
          <a:solidFill>
            <a:sysClr val="windowText" lastClr="000000"/>
          </a:solidFill>
        </a:ln>
        <a:effectLst/>
      </c:spPr>
      <c:txPr>
        <a:bodyPr rot="0" spcFirstLastPara="1" vertOverflow="ellipsis" vert="horz" wrap="square" anchor="ctr" anchorCtr="1"/>
        <a:lstStyle/>
        <a:p>
          <a:pPr>
            <a:defRPr sz="96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tx>
            <c:strRef>
              <c:f>Sheet2!$O$53</c:f>
              <c:strCache>
                <c:ptCount val="1"/>
                <c:pt idx="0">
                  <c:v>WARD 9</c:v>
                </c:pt>
              </c:strCache>
            </c:strRef>
          </c:tx>
          <c:spPr>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0" scaled="1"/>
              <a:tileRect/>
            </a:gradFill>
            <a:ln>
              <a:noFill/>
            </a:ln>
            <a:effectLst/>
          </c:spPr>
          <c:invertIfNegative val="0"/>
          <c:cat>
            <c:strRef>
              <c:f>Sheet2!$P$51:$Q$52</c:f>
              <c:strCache>
                <c:ptCount val="2"/>
                <c:pt idx="0">
                  <c:v>POND</c:v>
                </c:pt>
                <c:pt idx="1">
                  <c:v>PLAY GROUND</c:v>
                </c:pt>
              </c:strCache>
            </c:strRef>
          </c:cat>
          <c:val>
            <c:numRef>
              <c:f>Sheet2!$P$53:$Q$53</c:f>
              <c:numCache>
                <c:formatCode>General</c:formatCode>
                <c:ptCount val="2"/>
                <c:pt idx="0">
                  <c:v>4</c:v>
                </c:pt>
                <c:pt idx="1">
                  <c:v>2</c:v>
                </c:pt>
              </c:numCache>
            </c:numRef>
          </c:val>
          <c:extLst>
            <c:ext xmlns:c16="http://schemas.microsoft.com/office/drawing/2014/chart" uri="{C3380CC4-5D6E-409C-BE32-E72D297353CC}">
              <c16:uniqueId val="{00000000-FF81-4549-A99E-619C9EC275F4}"/>
            </c:ext>
          </c:extLst>
        </c:ser>
        <c:ser>
          <c:idx val="1"/>
          <c:order val="1"/>
          <c:tx>
            <c:strRef>
              <c:f>Sheet2!$O$54</c:f>
              <c:strCache>
                <c:ptCount val="1"/>
                <c:pt idx="0">
                  <c:v>WARD 17</c:v>
                </c:pt>
              </c:strCache>
            </c:strRef>
          </c:tx>
          <c:spPr>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0" scaled="1"/>
              <a:tileRect/>
            </a:gradFill>
            <a:ln>
              <a:noFill/>
            </a:ln>
            <a:effectLst/>
          </c:spPr>
          <c:invertIfNegative val="0"/>
          <c:cat>
            <c:strRef>
              <c:f>Sheet2!$P$51:$Q$52</c:f>
              <c:strCache>
                <c:ptCount val="2"/>
                <c:pt idx="0">
                  <c:v>POND</c:v>
                </c:pt>
                <c:pt idx="1">
                  <c:v>PLAY GROUND</c:v>
                </c:pt>
              </c:strCache>
            </c:strRef>
          </c:cat>
          <c:val>
            <c:numRef>
              <c:f>Sheet2!$P$54:$Q$54</c:f>
              <c:numCache>
                <c:formatCode>General</c:formatCode>
                <c:ptCount val="2"/>
                <c:pt idx="0">
                  <c:v>7</c:v>
                </c:pt>
                <c:pt idx="1">
                  <c:v>3</c:v>
                </c:pt>
              </c:numCache>
            </c:numRef>
          </c:val>
          <c:extLst>
            <c:ext xmlns:c16="http://schemas.microsoft.com/office/drawing/2014/chart" uri="{C3380CC4-5D6E-409C-BE32-E72D297353CC}">
              <c16:uniqueId val="{00000001-FF81-4549-A99E-619C9EC275F4}"/>
            </c:ext>
          </c:extLst>
        </c:ser>
        <c:dLbls>
          <c:showLegendKey val="0"/>
          <c:showVal val="0"/>
          <c:showCatName val="0"/>
          <c:showSerName val="0"/>
          <c:showPercent val="0"/>
          <c:showBubbleSize val="0"/>
        </c:dLbls>
        <c:gapWidth val="219"/>
        <c:overlap val="-27"/>
        <c:axId val="1496080143"/>
        <c:axId val="1496069583"/>
      </c:barChart>
      <c:catAx>
        <c:axId val="1496080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496069583"/>
        <c:crosses val="autoZero"/>
        <c:auto val="1"/>
        <c:lblAlgn val="ctr"/>
        <c:lblOffset val="100"/>
        <c:noMultiLvlLbl val="0"/>
      </c:catAx>
      <c:valAx>
        <c:axId val="14960695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a:t>NO. OF  PONDS AND PLAY GROUNDS</a:t>
                </a:r>
              </a:p>
            </c:rich>
          </c:tx>
          <c:layout>
            <c:manualLayout>
              <c:xMode val="edge"/>
              <c:yMode val="edge"/>
              <c:x val="4.1666666666666664E-2"/>
              <c:y val="0.22395264116575592"/>
            </c:manualLayout>
          </c:layout>
          <c:overlay val="0"/>
          <c:spPr>
            <a:noFill/>
            <a:ln>
              <a:noFill/>
            </a:ln>
            <a:effectLst/>
          </c:spPr>
          <c:txPr>
            <a:bodyPr rot="-54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4960801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solidFill>
      <a:round/>
    </a:ln>
    <a:effectLst/>
  </c:spPr>
  <c:txPr>
    <a:bodyPr/>
    <a:lstStyle/>
    <a:p>
      <a:pPr>
        <a:defRPr sz="800" b="1">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960" b="1"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en-IN"/>
              <a:t>DRAINAGE CONDITION OF BAIDYABATI IN WARD 9 &amp; 17 (2014)</a:t>
            </a:r>
          </a:p>
        </c:rich>
      </c:tx>
      <c:overlay val="0"/>
      <c:spPr>
        <a:noFill/>
        <a:ln>
          <a:solidFill>
            <a:sysClr val="windowText" lastClr="000000"/>
          </a:solidFill>
        </a:ln>
        <a:effectLst/>
      </c:spPr>
      <c:txPr>
        <a:bodyPr rot="0" spcFirstLastPara="1" vertOverflow="ellipsis" vert="horz" wrap="square" anchor="ctr" anchorCtr="1"/>
        <a:lstStyle/>
        <a:p>
          <a:pPr>
            <a:defRPr sz="960" b="1"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view3D>
      <c:rotX val="15"/>
      <c:rotY val="20"/>
      <c:depthPercent val="100"/>
      <c:rAngAx val="1"/>
    </c:view3D>
    <c:floor>
      <c:thickness val="0"/>
      <c:spPr>
        <a:noFill/>
        <a:ln>
          <a:noFill/>
        </a:ln>
        <a:effectLst/>
        <a:sp3d/>
      </c:spPr>
    </c:floor>
    <c:sideWall>
      <c:thickness val="0"/>
      <c:spPr>
        <a:noFill/>
        <a:ln>
          <a:solidFill>
            <a:sysClr val="windowText" lastClr="000000"/>
          </a:solidFill>
        </a:ln>
        <a:effectLst/>
        <a:sp3d>
          <a:contourClr>
            <a:sysClr val="windowText" lastClr="000000"/>
          </a:contourClr>
        </a:sp3d>
      </c:spPr>
    </c:sideWall>
    <c:backWall>
      <c:thickness val="0"/>
      <c:spPr>
        <a:noFill/>
        <a:ln>
          <a:solidFill>
            <a:sysClr val="windowText" lastClr="000000"/>
          </a:solidFill>
        </a:ln>
        <a:effectLst/>
        <a:sp3d>
          <a:contourClr>
            <a:sysClr val="windowText" lastClr="000000"/>
          </a:contourClr>
        </a:sp3d>
      </c:spPr>
    </c:backWall>
    <c:plotArea>
      <c:layout/>
      <c:bar3DChart>
        <c:barDir val="col"/>
        <c:grouping val="clustered"/>
        <c:varyColors val="0"/>
        <c:ser>
          <c:idx val="0"/>
          <c:order val="0"/>
          <c:tx>
            <c:strRef>
              <c:f>Sheet5!$F$2</c:f>
              <c:strCache>
                <c:ptCount val="1"/>
                <c:pt idx="0">
                  <c:v>WARD 9</c:v>
                </c:pt>
              </c:strCache>
            </c:strRef>
          </c:tx>
          <c:spPr>
            <a:gradFill flip="none" rotWithShape="1">
              <a:gsLst>
                <a:gs pos="0">
                  <a:schemeClr val="accent4">
                    <a:lumMod val="75000"/>
                    <a:shade val="30000"/>
                    <a:satMod val="115000"/>
                  </a:schemeClr>
                </a:gs>
                <a:gs pos="50000">
                  <a:schemeClr val="accent4">
                    <a:lumMod val="75000"/>
                    <a:shade val="67500"/>
                    <a:satMod val="115000"/>
                  </a:schemeClr>
                </a:gs>
                <a:gs pos="100000">
                  <a:schemeClr val="accent4">
                    <a:lumMod val="75000"/>
                    <a:shade val="100000"/>
                    <a:satMod val="115000"/>
                  </a:schemeClr>
                </a:gs>
              </a:gsLst>
              <a:lin ang="5400000" scaled="1"/>
              <a:tileRect/>
            </a:gradFill>
            <a:ln>
              <a:noFill/>
            </a:ln>
            <a:effectLst/>
            <a:sp3d/>
          </c:spPr>
          <c:invertIfNegative val="0"/>
          <c:cat>
            <c:strRef>
              <c:f>Sheet5!$G$1:$I$1</c:f>
              <c:strCache>
                <c:ptCount val="3"/>
                <c:pt idx="0">
                  <c:v>PUCCA</c:v>
                </c:pt>
                <c:pt idx="1">
                  <c:v>KUTCHA</c:v>
                </c:pt>
                <c:pt idx="2">
                  <c:v>OPEN</c:v>
                </c:pt>
              </c:strCache>
            </c:strRef>
          </c:cat>
          <c:val>
            <c:numRef>
              <c:f>Sheet5!$G$2:$I$2</c:f>
              <c:numCache>
                <c:formatCode>General</c:formatCode>
                <c:ptCount val="3"/>
                <c:pt idx="0">
                  <c:v>4</c:v>
                </c:pt>
                <c:pt idx="1">
                  <c:v>66</c:v>
                </c:pt>
                <c:pt idx="2">
                  <c:v>4</c:v>
                </c:pt>
              </c:numCache>
            </c:numRef>
          </c:val>
          <c:shape val="cylinder"/>
          <c:extLst>
            <c:ext xmlns:c16="http://schemas.microsoft.com/office/drawing/2014/chart" uri="{C3380CC4-5D6E-409C-BE32-E72D297353CC}">
              <c16:uniqueId val="{00000000-E4BA-4685-B3B5-E1D0EE79A4C5}"/>
            </c:ext>
          </c:extLst>
        </c:ser>
        <c:ser>
          <c:idx val="1"/>
          <c:order val="1"/>
          <c:tx>
            <c:strRef>
              <c:f>Sheet5!$F$3</c:f>
              <c:strCache>
                <c:ptCount val="1"/>
                <c:pt idx="0">
                  <c:v>WARD 17</c:v>
                </c:pt>
              </c:strCache>
            </c:strRef>
          </c:tx>
          <c:spPr>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5400000" scaled="1"/>
              <a:tileRect/>
            </a:gradFill>
            <a:ln>
              <a:noFill/>
            </a:ln>
            <a:effectLst/>
            <a:sp3d/>
          </c:spPr>
          <c:invertIfNegative val="0"/>
          <c:cat>
            <c:strRef>
              <c:f>Sheet5!$G$1:$I$1</c:f>
              <c:strCache>
                <c:ptCount val="3"/>
                <c:pt idx="0">
                  <c:v>PUCCA</c:v>
                </c:pt>
                <c:pt idx="1">
                  <c:v>KUTCHA</c:v>
                </c:pt>
                <c:pt idx="2">
                  <c:v>OPEN</c:v>
                </c:pt>
              </c:strCache>
            </c:strRef>
          </c:cat>
          <c:val>
            <c:numRef>
              <c:f>Sheet5!$G$3:$I$3</c:f>
              <c:numCache>
                <c:formatCode>General</c:formatCode>
                <c:ptCount val="3"/>
                <c:pt idx="0">
                  <c:v>22</c:v>
                </c:pt>
                <c:pt idx="1">
                  <c:v>43</c:v>
                </c:pt>
                <c:pt idx="2">
                  <c:v>11</c:v>
                </c:pt>
              </c:numCache>
            </c:numRef>
          </c:val>
          <c:shape val="cylinder"/>
          <c:extLst>
            <c:ext xmlns:c16="http://schemas.microsoft.com/office/drawing/2014/chart" uri="{C3380CC4-5D6E-409C-BE32-E72D297353CC}">
              <c16:uniqueId val="{00000001-E4BA-4685-B3B5-E1D0EE79A4C5}"/>
            </c:ext>
          </c:extLst>
        </c:ser>
        <c:dLbls>
          <c:showLegendKey val="0"/>
          <c:showVal val="0"/>
          <c:showCatName val="0"/>
          <c:showSerName val="0"/>
          <c:showPercent val="0"/>
          <c:showBubbleSize val="0"/>
        </c:dLbls>
        <c:gapWidth val="150"/>
        <c:shape val="box"/>
        <c:axId val="1607986160"/>
        <c:axId val="1607984720"/>
        <c:axId val="0"/>
      </c:bar3DChart>
      <c:catAx>
        <c:axId val="1607986160"/>
        <c:scaling>
          <c:orientation val="minMax"/>
        </c:scaling>
        <c:delete val="0"/>
        <c:axPos val="b"/>
        <c:title>
          <c:tx>
            <c:rich>
              <a:bodyPr rot="0" spcFirstLastPara="1" vertOverflow="ellipsis" vert="horz" wrap="square" anchor="ctr" anchorCtr="1"/>
              <a:lstStyle/>
              <a:p>
                <a:pPr>
                  <a:defRPr sz="800" b="1"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IN"/>
                  <a:t>DRAIN</a:t>
                </a:r>
                <a:r>
                  <a:rPr lang="en-IN" baseline="0"/>
                  <a:t> CONDITION</a:t>
                </a:r>
                <a:endParaRPr lang="en-IN"/>
              </a:p>
            </c:rich>
          </c:tx>
          <c:overlay val="0"/>
          <c:spPr>
            <a:noFill/>
            <a:ln>
              <a:noFill/>
            </a:ln>
            <a:effectLst/>
          </c:spPr>
          <c:txPr>
            <a:bodyPr rot="0" spcFirstLastPara="1" vertOverflow="ellipsis" vert="horz" wrap="square" anchor="ctr" anchorCtr="1"/>
            <a:lstStyle/>
            <a:p>
              <a:pPr>
                <a:defRPr sz="8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607984720"/>
        <c:crosses val="autoZero"/>
        <c:auto val="1"/>
        <c:lblAlgn val="ctr"/>
        <c:lblOffset val="100"/>
        <c:noMultiLvlLbl val="0"/>
      </c:catAx>
      <c:valAx>
        <c:axId val="16079847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800" b="1"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IN"/>
                  <a:t>NO</a:t>
                </a:r>
                <a:r>
                  <a:rPr lang="en-IN" baseline="0"/>
                  <a:t> OF DRAINS</a:t>
                </a:r>
                <a:endParaRPr lang="en-IN"/>
              </a:p>
            </c:rich>
          </c:tx>
          <c:overlay val="0"/>
          <c:spPr>
            <a:noFill/>
            <a:ln>
              <a:noFill/>
            </a:ln>
            <a:effectLst/>
          </c:spPr>
          <c:txPr>
            <a:bodyPr rot="-5400000" spcFirstLastPara="1" vertOverflow="ellipsis" vert="horz" wrap="square" anchor="ctr" anchorCtr="1"/>
            <a:lstStyle/>
            <a:p>
              <a:pPr>
                <a:defRPr sz="8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607986160"/>
        <c:crosses val="autoZero"/>
        <c:crossBetween val="between"/>
      </c:valAx>
      <c:spPr>
        <a:noFill/>
        <a:ln>
          <a:noFill/>
        </a:ln>
        <a:effectLst/>
      </c:spPr>
    </c:plotArea>
    <c:legend>
      <c:legendPos val="b"/>
      <c:overlay val="0"/>
      <c:spPr>
        <a:noFill/>
        <a:ln>
          <a:solidFill>
            <a:sysClr val="windowText" lastClr="000000"/>
          </a:solidFill>
        </a:ln>
        <a:effectLst/>
      </c:spPr>
      <c:txPr>
        <a:bodyPr rot="0" spcFirstLastPara="1" vertOverflow="ellipsis" vert="horz" wrap="square" anchor="ctr" anchorCtr="1"/>
        <a:lstStyle/>
        <a:p>
          <a:pPr>
            <a:defRPr sz="8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solidFill>
      <a:round/>
    </a:ln>
    <a:effectLst/>
  </c:spPr>
  <c:txPr>
    <a:bodyPr/>
    <a:lstStyle/>
    <a:p>
      <a:pPr>
        <a:defRPr sz="800" b="1">
          <a:solidFill>
            <a:schemeClr val="tx1"/>
          </a:solidFill>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IN" sz="1000"/>
              <a:t>NO.OF</a:t>
            </a:r>
            <a:r>
              <a:rPr lang="en-IN" sz="1000" baseline="0"/>
              <a:t> HOUSEHOLDS IN BAIDYABATI (2011-2021)</a:t>
            </a:r>
            <a:endParaRPr lang="en-IN" sz="1000"/>
          </a:p>
        </c:rich>
      </c:tx>
      <c:overlay val="0"/>
      <c:spPr>
        <a:noFill/>
        <a:ln>
          <a:solidFill>
            <a:sysClr val="windowText" lastClr="000000"/>
          </a:solidFill>
        </a:ln>
        <a:effectLst/>
      </c:spPr>
      <c:txPr>
        <a:bodyPr rot="0" spcFirstLastPara="1" vertOverflow="ellipsis" vert="horz" wrap="square" anchor="ctr" anchorCtr="1"/>
        <a:lstStyle/>
        <a:p>
          <a:pPr>
            <a:defRPr sz="100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25968567133934622"/>
          <c:y val="0.28688421827851912"/>
          <c:w val="0.66327232122300506"/>
          <c:h val="0.35774278215223099"/>
        </c:manualLayout>
      </c:layout>
      <c:bar3DChart>
        <c:barDir val="bar"/>
        <c:grouping val="clustered"/>
        <c:varyColors val="0"/>
        <c:ser>
          <c:idx val="0"/>
          <c:order val="0"/>
          <c:tx>
            <c:strRef>
              <c:f>Sheet10!$A$2</c:f>
              <c:strCache>
                <c:ptCount val="1"/>
                <c:pt idx="0">
                  <c:v>WARD 9</c:v>
                </c:pt>
              </c:strCache>
            </c:strRef>
          </c:tx>
          <c:spPr>
            <a:solidFill>
              <a:srgbClr val="C00000"/>
            </a:solidFill>
            <a:ln>
              <a:noFill/>
            </a:ln>
            <a:effectLst/>
            <a:sp3d/>
          </c:spPr>
          <c:invertIfNegative val="0"/>
          <c:cat>
            <c:strRef>
              <c:f>Sheet10!$B$1:$C$1</c:f>
              <c:strCache>
                <c:ptCount val="2"/>
                <c:pt idx="0">
                  <c:v>YEAR OF 2011</c:v>
                </c:pt>
                <c:pt idx="1">
                  <c:v>YEAR OF2021</c:v>
                </c:pt>
              </c:strCache>
            </c:strRef>
          </c:cat>
          <c:val>
            <c:numRef>
              <c:f>Sheet10!$B$2:$C$2</c:f>
              <c:numCache>
                <c:formatCode>General</c:formatCode>
                <c:ptCount val="2"/>
                <c:pt idx="0">
                  <c:v>973</c:v>
                </c:pt>
                <c:pt idx="1">
                  <c:v>1200</c:v>
                </c:pt>
              </c:numCache>
            </c:numRef>
          </c:val>
          <c:shape val="pyramid"/>
          <c:extLst>
            <c:ext xmlns:c16="http://schemas.microsoft.com/office/drawing/2014/chart" uri="{C3380CC4-5D6E-409C-BE32-E72D297353CC}">
              <c16:uniqueId val="{00000000-2570-43B1-AFB1-FA54F057F68D}"/>
            </c:ext>
          </c:extLst>
        </c:ser>
        <c:ser>
          <c:idx val="1"/>
          <c:order val="1"/>
          <c:tx>
            <c:strRef>
              <c:f>Sheet10!$A$3</c:f>
              <c:strCache>
                <c:ptCount val="1"/>
                <c:pt idx="0">
                  <c:v>WARD 17</c:v>
                </c:pt>
              </c:strCache>
            </c:strRef>
          </c:tx>
          <c:spPr>
            <a:solidFill>
              <a:srgbClr val="00B050"/>
            </a:solidFill>
            <a:ln>
              <a:noFill/>
            </a:ln>
            <a:effectLst/>
            <a:sp3d/>
          </c:spPr>
          <c:invertIfNegative val="0"/>
          <c:cat>
            <c:strRef>
              <c:f>Sheet10!$B$1:$C$1</c:f>
              <c:strCache>
                <c:ptCount val="2"/>
                <c:pt idx="0">
                  <c:v>YEAR OF 2011</c:v>
                </c:pt>
                <c:pt idx="1">
                  <c:v>YEAR OF2021</c:v>
                </c:pt>
              </c:strCache>
            </c:strRef>
          </c:cat>
          <c:val>
            <c:numRef>
              <c:f>Sheet10!$B$3:$C$3</c:f>
              <c:numCache>
                <c:formatCode>General</c:formatCode>
                <c:ptCount val="2"/>
                <c:pt idx="0">
                  <c:v>3229</c:v>
                </c:pt>
                <c:pt idx="1">
                  <c:v>2800</c:v>
                </c:pt>
              </c:numCache>
            </c:numRef>
          </c:val>
          <c:shape val="pyramid"/>
          <c:extLst>
            <c:ext xmlns:c16="http://schemas.microsoft.com/office/drawing/2014/chart" uri="{C3380CC4-5D6E-409C-BE32-E72D297353CC}">
              <c16:uniqueId val="{00000001-2570-43B1-AFB1-FA54F057F68D}"/>
            </c:ext>
          </c:extLst>
        </c:ser>
        <c:dLbls>
          <c:showLegendKey val="0"/>
          <c:showVal val="0"/>
          <c:showCatName val="0"/>
          <c:showSerName val="0"/>
          <c:showPercent val="0"/>
          <c:showBubbleSize val="0"/>
        </c:dLbls>
        <c:gapWidth val="150"/>
        <c:shape val="box"/>
        <c:axId val="373710128"/>
        <c:axId val="373731248"/>
        <c:axId val="0"/>
      </c:bar3DChart>
      <c:catAx>
        <c:axId val="373710128"/>
        <c:scaling>
          <c:orientation val="minMax"/>
        </c:scaling>
        <c:delete val="0"/>
        <c:axPos val="l"/>
        <c:title>
          <c:tx>
            <c:rich>
              <a:bodyPr rot="-5400000" spcFirstLastPara="1" vertOverflow="ellipsis" vert="horz" wrap="square" anchor="ctr" anchorCtr="1"/>
              <a:lstStyle/>
              <a:p>
                <a:pPr>
                  <a:defRPr sz="10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a:t>YEAR</a:t>
                </a:r>
              </a:p>
            </c:rich>
          </c:tx>
          <c:layout>
            <c:manualLayout>
              <c:xMode val="edge"/>
              <c:yMode val="edge"/>
              <c:x val="1.1491642492056916E-2"/>
              <c:y val="0.41340233960821121"/>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373731248"/>
        <c:crosses val="autoZero"/>
        <c:auto val="1"/>
        <c:lblAlgn val="ctr"/>
        <c:lblOffset val="100"/>
        <c:noMultiLvlLbl val="0"/>
      </c:catAx>
      <c:valAx>
        <c:axId val="3737312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a:t>NO.OF</a:t>
                </a:r>
                <a:r>
                  <a:rPr lang="en-IN" baseline="0"/>
                  <a:t> HOUSEHOLDS</a:t>
                </a:r>
                <a:endParaRPr lang="en-IN"/>
              </a:p>
            </c:rich>
          </c:tx>
          <c:layout>
            <c:manualLayout>
              <c:xMode val="edge"/>
              <c:yMode val="edge"/>
              <c:x val="0.41317279090113734"/>
              <c:y val="0.83496974336541263"/>
            </c:manualLayout>
          </c:layout>
          <c:overlay val="0"/>
          <c:spPr>
            <a:noFill/>
            <a:ln>
              <a:noFill/>
            </a:ln>
            <a:effectLst/>
          </c:spPr>
          <c:txPr>
            <a:bodyPr rot="0" spcFirstLastPara="1" vertOverflow="ellipsis" vert="horz" wrap="square" anchor="ctr" anchorCtr="1"/>
            <a:lstStyle/>
            <a:p>
              <a:pPr>
                <a:defRPr sz="10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373710128"/>
        <c:crosses val="autoZero"/>
        <c:crossBetween val="between"/>
      </c:valAx>
      <c:spPr>
        <a:noFill/>
        <a:ln>
          <a:noFill/>
        </a:ln>
        <a:effectLst/>
      </c:spPr>
    </c:plotArea>
    <c:legend>
      <c:legendPos val="b"/>
      <c:layout>
        <c:manualLayout>
          <c:xMode val="edge"/>
          <c:yMode val="edge"/>
          <c:x val="0.82843832020997377"/>
          <c:y val="0.29691965587634883"/>
          <c:w val="0.14867891513560805"/>
          <c:h val="0.22159886264216969"/>
        </c:manualLayout>
      </c:layout>
      <c:overlay val="0"/>
      <c:spPr>
        <a:noFill/>
        <a:ln>
          <a:solidFill>
            <a:sysClr val="windowText" lastClr="000000"/>
          </a:solidFill>
        </a:ln>
        <a:effectLst/>
      </c:spPr>
      <c:txPr>
        <a:bodyPr rot="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solidFill>
      <a:round/>
    </a:ln>
    <a:effectLst/>
  </c:spPr>
  <c:txPr>
    <a:bodyPr/>
    <a:lstStyle/>
    <a:p>
      <a:pPr>
        <a:defRPr b="1">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96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IN"/>
              <a:t>DRAINAGE CONDITION OF BAIDYABATI IN WARD 9 &amp; 17 (2024)</a:t>
            </a:r>
          </a:p>
        </c:rich>
      </c:tx>
      <c:overlay val="0"/>
      <c:spPr>
        <a:noFill/>
        <a:ln>
          <a:solidFill>
            <a:sysClr val="windowText" lastClr="000000"/>
          </a:solidFill>
        </a:ln>
        <a:effectLst/>
      </c:spPr>
      <c:txPr>
        <a:bodyPr rot="0" spcFirstLastPara="1" vertOverflow="ellipsis" vert="horz" wrap="square" anchor="ctr" anchorCtr="1"/>
        <a:lstStyle/>
        <a:p>
          <a:pPr>
            <a:defRPr sz="96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view3D>
      <c:rotX val="15"/>
      <c:rotY val="20"/>
      <c:depthPercent val="100"/>
      <c:rAngAx val="1"/>
    </c:view3D>
    <c:floor>
      <c:thickness val="0"/>
      <c:spPr>
        <a:noFill/>
        <a:ln>
          <a:noFill/>
        </a:ln>
        <a:effectLst/>
        <a:sp3d/>
      </c:spPr>
    </c:floor>
    <c:sideWall>
      <c:thickness val="0"/>
      <c:spPr>
        <a:noFill/>
        <a:ln>
          <a:solidFill>
            <a:sysClr val="windowText" lastClr="000000"/>
          </a:solidFill>
        </a:ln>
        <a:effectLst/>
        <a:sp3d>
          <a:contourClr>
            <a:sysClr val="windowText" lastClr="000000"/>
          </a:contourClr>
        </a:sp3d>
      </c:spPr>
    </c:sideWall>
    <c:backWall>
      <c:thickness val="0"/>
      <c:spPr>
        <a:noFill/>
        <a:ln>
          <a:solidFill>
            <a:sysClr val="windowText" lastClr="000000"/>
          </a:solidFill>
        </a:ln>
        <a:effectLst/>
        <a:sp3d>
          <a:contourClr>
            <a:sysClr val="windowText" lastClr="000000"/>
          </a:contourClr>
        </a:sp3d>
      </c:spPr>
    </c:backWall>
    <c:plotArea>
      <c:layout/>
      <c:bar3DChart>
        <c:barDir val="col"/>
        <c:grouping val="clustered"/>
        <c:varyColors val="0"/>
        <c:ser>
          <c:idx val="0"/>
          <c:order val="0"/>
          <c:tx>
            <c:strRef>
              <c:f>Sheet5!$A$2</c:f>
              <c:strCache>
                <c:ptCount val="1"/>
                <c:pt idx="0">
                  <c:v>WARD 9</c:v>
                </c:pt>
              </c:strCache>
            </c:strRef>
          </c:tx>
          <c:spPr>
            <a:gradFill flip="none" rotWithShape="1">
              <a:gsLst>
                <a:gs pos="0">
                  <a:schemeClr val="accent4">
                    <a:lumMod val="75000"/>
                    <a:shade val="30000"/>
                    <a:satMod val="115000"/>
                  </a:schemeClr>
                </a:gs>
                <a:gs pos="50000">
                  <a:schemeClr val="accent4">
                    <a:lumMod val="75000"/>
                    <a:shade val="67500"/>
                    <a:satMod val="115000"/>
                  </a:schemeClr>
                </a:gs>
                <a:gs pos="100000">
                  <a:schemeClr val="accent4">
                    <a:lumMod val="75000"/>
                    <a:shade val="100000"/>
                    <a:satMod val="115000"/>
                  </a:schemeClr>
                </a:gs>
              </a:gsLst>
              <a:lin ang="5400000" scaled="1"/>
              <a:tileRect/>
            </a:gradFill>
            <a:ln>
              <a:noFill/>
            </a:ln>
            <a:effectLst/>
            <a:sp3d/>
          </c:spPr>
          <c:invertIfNegative val="0"/>
          <c:cat>
            <c:strRef>
              <c:f>Sheet5!$B$1:$D$1</c:f>
              <c:strCache>
                <c:ptCount val="3"/>
                <c:pt idx="0">
                  <c:v>PUCCA</c:v>
                </c:pt>
                <c:pt idx="1">
                  <c:v>KUTCHA</c:v>
                </c:pt>
                <c:pt idx="2">
                  <c:v>OPEN</c:v>
                </c:pt>
              </c:strCache>
            </c:strRef>
          </c:cat>
          <c:val>
            <c:numRef>
              <c:f>Sheet5!$B$2:$D$2</c:f>
              <c:numCache>
                <c:formatCode>General</c:formatCode>
                <c:ptCount val="3"/>
                <c:pt idx="0">
                  <c:v>14</c:v>
                </c:pt>
                <c:pt idx="1">
                  <c:v>56</c:v>
                </c:pt>
                <c:pt idx="2">
                  <c:v>4</c:v>
                </c:pt>
              </c:numCache>
            </c:numRef>
          </c:val>
          <c:shape val="cylinder"/>
          <c:extLst>
            <c:ext xmlns:c16="http://schemas.microsoft.com/office/drawing/2014/chart" uri="{C3380CC4-5D6E-409C-BE32-E72D297353CC}">
              <c16:uniqueId val="{00000000-EEA5-4E73-A61A-FDC06DF9355C}"/>
            </c:ext>
          </c:extLst>
        </c:ser>
        <c:ser>
          <c:idx val="1"/>
          <c:order val="1"/>
          <c:tx>
            <c:strRef>
              <c:f>Sheet5!$A$3</c:f>
              <c:strCache>
                <c:ptCount val="1"/>
                <c:pt idx="0">
                  <c:v>WARD 17</c:v>
                </c:pt>
              </c:strCache>
            </c:strRef>
          </c:tx>
          <c:spPr>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5400000" scaled="1"/>
              <a:tileRect/>
            </a:gradFill>
            <a:ln>
              <a:noFill/>
            </a:ln>
            <a:effectLst/>
            <a:sp3d/>
          </c:spPr>
          <c:invertIfNegative val="0"/>
          <c:cat>
            <c:strRef>
              <c:f>Sheet5!$B$1:$D$1</c:f>
              <c:strCache>
                <c:ptCount val="3"/>
                <c:pt idx="0">
                  <c:v>PUCCA</c:v>
                </c:pt>
                <c:pt idx="1">
                  <c:v>KUTCHA</c:v>
                </c:pt>
                <c:pt idx="2">
                  <c:v>OPEN</c:v>
                </c:pt>
              </c:strCache>
            </c:strRef>
          </c:cat>
          <c:val>
            <c:numRef>
              <c:f>Sheet5!$B$3:$D$3</c:f>
              <c:numCache>
                <c:formatCode>General</c:formatCode>
                <c:ptCount val="3"/>
                <c:pt idx="0">
                  <c:v>64</c:v>
                </c:pt>
                <c:pt idx="1">
                  <c:v>23</c:v>
                </c:pt>
                <c:pt idx="2">
                  <c:v>18</c:v>
                </c:pt>
              </c:numCache>
            </c:numRef>
          </c:val>
          <c:shape val="cylinder"/>
          <c:extLst>
            <c:ext xmlns:c16="http://schemas.microsoft.com/office/drawing/2014/chart" uri="{C3380CC4-5D6E-409C-BE32-E72D297353CC}">
              <c16:uniqueId val="{00000001-EEA5-4E73-A61A-FDC06DF9355C}"/>
            </c:ext>
          </c:extLst>
        </c:ser>
        <c:dLbls>
          <c:showLegendKey val="0"/>
          <c:showVal val="0"/>
          <c:showCatName val="0"/>
          <c:showSerName val="0"/>
          <c:showPercent val="0"/>
          <c:showBubbleSize val="0"/>
        </c:dLbls>
        <c:gapWidth val="150"/>
        <c:shape val="box"/>
        <c:axId val="1204041743"/>
        <c:axId val="1204060943"/>
        <c:axId val="0"/>
      </c:bar3DChart>
      <c:catAx>
        <c:axId val="1204041743"/>
        <c:scaling>
          <c:orientation val="minMax"/>
        </c:scaling>
        <c:delete val="0"/>
        <c:axPos val="b"/>
        <c:title>
          <c:tx>
            <c:rich>
              <a:bodyPr rot="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a:t>DRAIN CONDITION</a:t>
                </a:r>
              </a:p>
            </c:rich>
          </c:tx>
          <c:layout>
            <c:manualLayout>
              <c:xMode val="edge"/>
              <c:yMode val="edge"/>
              <c:x val="0.32678985126859145"/>
              <c:y val="0.75852362204724411"/>
            </c:manualLayout>
          </c:layout>
          <c:overlay val="0"/>
          <c:spPr>
            <a:noFill/>
            <a:ln>
              <a:noFill/>
            </a:ln>
            <a:effectLst/>
          </c:spPr>
          <c:txPr>
            <a:bodyPr rot="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204060943"/>
        <c:crosses val="autoZero"/>
        <c:auto val="1"/>
        <c:lblAlgn val="ctr"/>
        <c:lblOffset val="100"/>
        <c:noMultiLvlLbl val="0"/>
      </c:catAx>
      <c:valAx>
        <c:axId val="12040609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a:t>NO OF DRAINS</a:t>
                </a:r>
              </a:p>
            </c:rich>
          </c:tx>
          <c:overlay val="0"/>
          <c:spPr>
            <a:noFill/>
            <a:ln>
              <a:noFill/>
            </a:ln>
            <a:effectLst/>
          </c:spPr>
          <c:txPr>
            <a:bodyPr rot="-54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204041743"/>
        <c:crosses val="autoZero"/>
        <c:crossBetween val="between"/>
      </c:valAx>
      <c:spPr>
        <a:noFill/>
        <a:ln>
          <a:solidFill>
            <a:schemeClr val="bg1"/>
          </a:solidFill>
        </a:ln>
        <a:effectLst/>
      </c:spPr>
    </c:plotArea>
    <c:legend>
      <c:legendPos val="b"/>
      <c:overlay val="0"/>
      <c:spPr>
        <a:noFill/>
        <a:ln>
          <a:solidFill>
            <a:sysClr val="windowText" lastClr="000000"/>
          </a:solidFill>
        </a:ln>
        <a:effectLst/>
      </c:spPr>
      <c:txPr>
        <a:bodyPr rot="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solidFill>
      <a:round/>
    </a:ln>
    <a:effectLst/>
  </c:spPr>
  <c:txPr>
    <a:bodyPr/>
    <a:lstStyle/>
    <a:p>
      <a:pPr>
        <a:defRPr sz="800" b="1">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IN" sz="900"/>
              <a:t>WATER LOGGING IN BAIDTABATI WARD 9 &amp;</a:t>
            </a:r>
            <a:r>
              <a:rPr lang="en-IN" sz="900" baseline="0"/>
              <a:t> </a:t>
            </a:r>
            <a:r>
              <a:rPr lang="en-IN" sz="900"/>
              <a:t>17(2014 &amp; 2024</a:t>
            </a:r>
            <a:r>
              <a:rPr lang="en-IN"/>
              <a:t>)</a:t>
            </a:r>
          </a:p>
        </c:rich>
      </c:tx>
      <c:overlay val="0"/>
      <c:spPr>
        <a:noFill/>
        <a:ln>
          <a:solidFill>
            <a:sysClr val="windowText" lastClr="000000"/>
          </a:solid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view3D>
      <c:rotX val="15"/>
      <c:rotY val="20"/>
      <c:rAngAx val="0"/>
    </c:view3D>
    <c:floor>
      <c:thickness val="0"/>
      <c:spPr>
        <a:noFill/>
        <a:ln>
          <a:noFill/>
        </a:ln>
        <a:effectLst/>
        <a:sp3d/>
      </c:spPr>
    </c:floor>
    <c:sideWall>
      <c:thickness val="0"/>
      <c:spPr>
        <a:noFill/>
        <a:ln>
          <a:solidFill>
            <a:schemeClr val="tx1"/>
          </a:solidFill>
        </a:ln>
        <a:effectLst/>
        <a:sp3d>
          <a:contourClr>
            <a:schemeClr val="tx1"/>
          </a:contourClr>
        </a:sp3d>
      </c:spPr>
    </c:sideWall>
    <c:backWall>
      <c:thickness val="0"/>
      <c:spPr>
        <a:noFill/>
        <a:ln>
          <a:solidFill>
            <a:schemeClr val="tx1"/>
          </a:solidFill>
        </a:ln>
        <a:effectLst/>
        <a:sp3d>
          <a:contourClr>
            <a:schemeClr val="tx1"/>
          </a:contourClr>
        </a:sp3d>
      </c:spPr>
    </c:backWall>
    <c:plotArea>
      <c:layout>
        <c:manualLayout>
          <c:layoutTarget val="inner"/>
          <c:xMode val="edge"/>
          <c:yMode val="edge"/>
          <c:x val="0.2345493211666482"/>
          <c:y val="0.31045362291397505"/>
          <c:w val="0.64529715424576073"/>
          <c:h val="0.45872644297841147"/>
        </c:manualLayout>
      </c:layout>
      <c:bar3DChart>
        <c:barDir val="col"/>
        <c:grouping val="standard"/>
        <c:varyColors val="0"/>
        <c:ser>
          <c:idx val="0"/>
          <c:order val="0"/>
          <c:tx>
            <c:strRef>
              <c:f>Sheet3!$G$6</c:f>
              <c:strCache>
                <c:ptCount val="1"/>
                <c:pt idx="0">
                  <c:v>2014</c:v>
                </c:pt>
              </c:strCache>
            </c:strRef>
          </c:tx>
          <c:spPr>
            <a:solidFill>
              <a:srgbClr val="92D050"/>
            </a:solidFill>
            <a:ln>
              <a:noFill/>
            </a:ln>
            <a:effectLst/>
            <a:sp3d/>
          </c:spPr>
          <c:invertIfNegative val="0"/>
          <c:cat>
            <c:strRef>
              <c:f>Sheet3!$F$7:$F$8</c:f>
              <c:strCache>
                <c:ptCount val="2"/>
                <c:pt idx="0">
                  <c:v>WARD 9</c:v>
                </c:pt>
                <c:pt idx="1">
                  <c:v>WARD 17</c:v>
                </c:pt>
              </c:strCache>
            </c:strRef>
          </c:cat>
          <c:val>
            <c:numRef>
              <c:f>Sheet3!$G$7:$G$8</c:f>
              <c:numCache>
                <c:formatCode>0%</c:formatCode>
                <c:ptCount val="2"/>
                <c:pt idx="0">
                  <c:v>0.83</c:v>
                </c:pt>
                <c:pt idx="1">
                  <c:v>0.7</c:v>
                </c:pt>
              </c:numCache>
            </c:numRef>
          </c:val>
          <c:shape val="cone"/>
          <c:extLst>
            <c:ext xmlns:c16="http://schemas.microsoft.com/office/drawing/2014/chart" uri="{C3380CC4-5D6E-409C-BE32-E72D297353CC}">
              <c16:uniqueId val="{00000000-2A7A-4521-BCE7-ECCB1C736B9C}"/>
            </c:ext>
          </c:extLst>
        </c:ser>
        <c:ser>
          <c:idx val="1"/>
          <c:order val="1"/>
          <c:tx>
            <c:strRef>
              <c:f>Sheet3!$H$6</c:f>
              <c:strCache>
                <c:ptCount val="1"/>
                <c:pt idx="0">
                  <c:v>2024</c:v>
                </c:pt>
              </c:strCache>
            </c:strRef>
          </c:tx>
          <c:spPr>
            <a:gradFill flip="none" rotWithShape="1">
              <a:gsLst>
                <a:gs pos="0">
                  <a:srgbClr val="FF33CC">
                    <a:shade val="30000"/>
                    <a:satMod val="115000"/>
                  </a:srgbClr>
                </a:gs>
                <a:gs pos="50000">
                  <a:srgbClr val="FF33CC">
                    <a:shade val="67500"/>
                    <a:satMod val="115000"/>
                  </a:srgbClr>
                </a:gs>
                <a:gs pos="100000">
                  <a:srgbClr val="FF33CC">
                    <a:shade val="100000"/>
                    <a:satMod val="115000"/>
                  </a:srgbClr>
                </a:gs>
              </a:gsLst>
              <a:path path="circle">
                <a:fillToRect l="100000" b="100000"/>
              </a:path>
              <a:tileRect t="-100000" r="-100000"/>
            </a:gradFill>
            <a:ln>
              <a:noFill/>
            </a:ln>
            <a:effectLst/>
            <a:sp3d/>
          </c:spPr>
          <c:invertIfNegative val="0"/>
          <c:cat>
            <c:strRef>
              <c:f>Sheet3!$F$7:$F$8</c:f>
              <c:strCache>
                <c:ptCount val="2"/>
                <c:pt idx="0">
                  <c:v>WARD 9</c:v>
                </c:pt>
                <c:pt idx="1">
                  <c:v>WARD 17</c:v>
                </c:pt>
              </c:strCache>
            </c:strRef>
          </c:cat>
          <c:val>
            <c:numRef>
              <c:f>Sheet3!$H$7:$H$8</c:f>
              <c:numCache>
                <c:formatCode>0%</c:formatCode>
                <c:ptCount val="2"/>
                <c:pt idx="0">
                  <c:v>0.56000000000000005</c:v>
                </c:pt>
                <c:pt idx="1">
                  <c:v>0.3</c:v>
                </c:pt>
              </c:numCache>
            </c:numRef>
          </c:val>
          <c:shape val="cone"/>
          <c:extLst>
            <c:ext xmlns:c16="http://schemas.microsoft.com/office/drawing/2014/chart" uri="{C3380CC4-5D6E-409C-BE32-E72D297353CC}">
              <c16:uniqueId val="{00000001-2A7A-4521-BCE7-ECCB1C736B9C}"/>
            </c:ext>
          </c:extLst>
        </c:ser>
        <c:dLbls>
          <c:showLegendKey val="0"/>
          <c:showVal val="0"/>
          <c:showCatName val="0"/>
          <c:showSerName val="0"/>
          <c:showPercent val="0"/>
          <c:showBubbleSize val="0"/>
        </c:dLbls>
        <c:gapWidth val="219"/>
        <c:shape val="box"/>
        <c:axId val="2127541855"/>
        <c:axId val="2127543775"/>
        <c:axId val="2006973824"/>
      </c:bar3DChart>
      <c:catAx>
        <c:axId val="21275418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2127543775"/>
        <c:crosses val="autoZero"/>
        <c:auto val="1"/>
        <c:lblAlgn val="ctr"/>
        <c:lblOffset val="100"/>
        <c:noMultiLvlLbl val="0"/>
      </c:catAx>
      <c:valAx>
        <c:axId val="21275437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sz="900"/>
                  <a:t>% OF WATER LOGGING</a:t>
                </a:r>
              </a:p>
            </c:rich>
          </c:tx>
          <c:layout>
            <c:manualLayout>
              <c:xMode val="edge"/>
              <c:yMode val="edge"/>
              <c:x val="5.8623268021729853E-2"/>
              <c:y val="0.29259259259259257"/>
            </c:manualLayout>
          </c:layout>
          <c:overlay val="0"/>
          <c:spPr>
            <a:noFill/>
            <a:ln>
              <a:noFill/>
            </a:ln>
            <a:effectLst/>
          </c:spPr>
          <c:txPr>
            <a:bodyPr rot="-54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2127541855"/>
        <c:crosses val="autoZero"/>
        <c:crossBetween val="between"/>
      </c:valAx>
      <c:serAx>
        <c:axId val="2006973824"/>
        <c:scaling>
          <c:orientation val="minMax"/>
        </c:scaling>
        <c:delete val="0"/>
        <c:axPos val="b"/>
        <c:majorTickMark val="out"/>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2127543775"/>
        <c:crosses val="autoZero"/>
      </c:serAx>
      <c:spPr>
        <a:noFill/>
        <a:ln>
          <a:noFill/>
        </a:ln>
        <a:effectLst/>
      </c:spPr>
    </c:plotArea>
    <c:legend>
      <c:legendPos val="b"/>
      <c:layout>
        <c:manualLayout>
          <c:xMode val="edge"/>
          <c:yMode val="edge"/>
          <c:x val="0.33394036501251295"/>
          <c:y val="0.89374995272565005"/>
          <c:w val="0.25086980406518955"/>
          <c:h val="8.3943673707453231E-2"/>
        </c:manualLayout>
      </c:layout>
      <c:overlay val="0"/>
      <c:spPr>
        <a:noFill/>
        <a:ln>
          <a:solidFill>
            <a:sysClr val="windowText" lastClr="000000"/>
          </a:solidFill>
        </a:ln>
        <a:effectLst/>
      </c:spPr>
      <c:txPr>
        <a:bodyPr rot="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chemeClr val="tx1"/>
      </a:solidFill>
      <a:round/>
    </a:ln>
    <a:effectLst/>
  </c:spPr>
  <c:txPr>
    <a:bodyPr/>
    <a:lstStyle/>
    <a:p>
      <a:pPr>
        <a:defRPr b="1">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96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IN"/>
              <a:t>ROAD CONDITION IN BAIDYABATI WARD 9 &amp; 17 (2014)</a:t>
            </a:r>
          </a:p>
        </c:rich>
      </c:tx>
      <c:overlay val="0"/>
      <c:spPr>
        <a:noFill/>
        <a:ln>
          <a:solidFill>
            <a:sysClr val="windowText" lastClr="000000"/>
          </a:solidFill>
        </a:ln>
        <a:effectLst/>
      </c:spPr>
      <c:txPr>
        <a:bodyPr rot="0" spcFirstLastPara="1" vertOverflow="ellipsis" vert="horz" wrap="square" anchor="ctr" anchorCtr="1"/>
        <a:lstStyle/>
        <a:p>
          <a:pPr>
            <a:defRPr sz="96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view3D>
      <c:rotX val="0"/>
      <c:rotY val="0"/>
      <c:depthPercent val="100"/>
      <c:rAngAx val="1"/>
    </c:view3D>
    <c:floor>
      <c:thickness val="0"/>
      <c:spPr>
        <a:noFill/>
        <a:ln>
          <a:noFill/>
        </a:ln>
        <a:effectLst/>
        <a:sp3d/>
      </c:spPr>
    </c:floor>
    <c:sideWall>
      <c:thickness val="0"/>
      <c:spPr>
        <a:noFill/>
        <a:ln>
          <a:solidFill>
            <a:sysClr val="windowText" lastClr="000000"/>
          </a:solidFill>
        </a:ln>
        <a:effectLst/>
        <a:sp3d>
          <a:contourClr>
            <a:sysClr val="windowText" lastClr="000000"/>
          </a:contourClr>
        </a:sp3d>
      </c:spPr>
    </c:sideWall>
    <c:backWall>
      <c:thickness val="0"/>
      <c:spPr>
        <a:noFill/>
        <a:ln>
          <a:solidFill>
            <a:sysClr val="windowText" lastClr="000000"/>
          </a:solidFill>
        </a:ln>
        <a:effectLst/>
        <a:sp3d>
          <a:contourClr>
            <a:sysClr val="windowText" lastClr="000000"/>
          </a:contourClr>
        </a:sp3d>
      </c:spPr>
    </c:backWall>
    <c:plotArea>
      <c:layout>
        <c:manualLayout>
          <c:layoutTarget val="inner"/>
          <c:xMode val="edge"/>
          <c:yMode val="edge"/>
          <c:x val="0.31496790513126155"/>
          <c:y val="0.22288399236199016"/>
          <c:w val="0.62817353054748748"/>
          <c:h val="0.44145193703648078"/>
        </c:manualLayout>
      </c:layout>
      <c:bar3DChart>
        <c:barDir val="bar"/>
        <c:grouping val="clustered"/>
        <c:varyColors val="0"/>
        <c:ser>
          <c:idx val="0"/>
          <c:order val="0"/>
          <c:tx>
            <c:strRef>
              <c:f>Sheet4!$B$27</c:f>
              <c:strCache>
                <c:ptCount val="1"/>
                <c:pt idx="0">
                  <c:v>WARD 9</c:v>
                </c:pt>
              </c:strCache>
            </c:strRef>
          </c:tx>
          <c:spPr>
            <a:solidFill>
              <a:srgbClr val="FF5050"/>
            </a:solidFill>
            <a:ln>
              <a:noFill/>
            </a:ln>
            <a:effectLst/>
            <a:sp3d/>
          </c:spPr>
          <c:invertIfNegative val="0"/>
          <c:cat>
            <c:strRef>
              <c:f>Sheet4!$C$26:$D$26</c:f>
              <c:strCache>
                <c:ptCount val="2"/>
                <c:pt idx="0">
                  <c:v>METALLED</c:v>
                </c:pt>
                <c:pt idx="1">
                  <c:v>UNMETALLED</c:v>
                </c:pt>
              </c:strCache>
            </c:strRef>
          </c:cat>
          <c:val>
            <c:numRef>
              <c:f>Sheet4!$C$27:$D$27</c:f>
              <c:numCache>
                <c:formatCode>0%</c:formatCode>
                <c:ptCount val="2"/>
                <c:pt idx="0">
                  <c:v>7.0000000000000007E-2</c:v>
                </c:pt>
                <c:pt idx="1">
                  <c:v>0.93</c:v>
                </c:pt>
              </c:numCache>
            </c:numRef>
          </c:val>
          <c:shape val="cone"/>
          <c:extLst>
            <c:ext xmlns:c16="http://schemas.microsoft.com/office/drawing/2014/chart" uri="{C3380CC4-5D6E-409C-BE32-E72D297353CC}">
              <c16:uniqueId val="{00000000-422B-4E35-8433-52CBC8B7C11B}"/>
            </c:ext>
          </c:extLst>
        </c:ser>
        <c:ser>
          <c:idx val="1"/>
          <c:order val="1"/>
          <c:tx>
            <c:strRef>
              <c:f>Sheet4!$B$28</c:f>
              <c:strCache>
                <c:ptCount val="1"/>
                <c:pt idx="0">
                  <c:v>WARD 17</c:v>
                </c:pt>
              </c:strCache>
            </c:strRef>
          </c:tx>
          <c:spPr>
            <a:solidFill>
              <a:srgbClr val="FFFF00"/>
            </a:solidFill>
            <a:ln>
              <a:noFill/>
            </a:ln>
            <a:effectLst/>
            <a:sp3d/>
          </c:spPr>
          <c:invertIfNegative val="0"/>
          <c:cat>
            <c:strRef>
              <c:f>Sheet4!$C$26:$D$26</c:f>
              <c:strCache>
                <c:ptCount val="2"/>
                <c:pt idx="0">
                  <c:v>METALLED</c:v>
                </c:pt>
                <c:pt idx="1">
                  <c:v>UNMETALLED</c:v>
                </c:pt>
              </c:strCache>
            </c:strRef>
          </c:cat>
          <c:val>
            <c:numRef>
              <c:f>Sheet4!$C$28:$D$28</c:f>
              <c:numCache>
                <c:formatCode>0%</c:formatCode>
                <c:ptCount val="2"/>
                <c:pt idx="0">
                  <c:v>0.3</c:v>
                </c:pt>
                <c:pt idx="1">
                  <c:v>0.7</c:v>
                </c:pt>
              </c:numCache>
            </c:numRef>
          </c:val>
          <c:shape val="cone"/>
          <c:extLst>
            <c:ext xmlns:c16="http://schemas.microsoft.com/office/drawing/2014/chart" uri="{C3380CC4-5D6E-409C-BE32-E72D297353CC}">
              <c16:uniqueId val="{00000001-422B-4E35-8433-52CBC8B7C11B}"/>
            </c:ext>
          </c:extLst>
        </c:ser>
        <c:dLbls>
          <c:showLegendKey val="0"/>
          <c:showVal val="0"/>
          <c:showCatName val="0"/>
          <c:showSerName val="0"/>
          <c:showPercent val="0"/>
          <c:showBubbleSize val="0"/>
        </c:dLbls>
        <c:gapWidth val="150"/>
        <c:shape val="box"/>
        <c:axId val="2010654368"/>
        <c:axId val="2010651968"/>
        <c:axId val="0"/>
      </c:bar3DChart>
      <c:catAx>
        <c:axId val="2010654368"/>
        <c:scaling>
          <c:orientation val="minMax"/>
        </c:scaling>
        <c:delete val="0"/>
        <c:axPos val="l"/>
        <c:title>
          <c:tx>
            <c:rich>
              <a:bodyPr rot="-54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a:t>ROAD CONDITION</a:t>
                </a:r>
              </a:p>
            </c:rich>
          </c:tx>
          <c:layout>
            <c:manualLayout>
              <c:xMode val="edge"/>
              <c:yMode val="edge"/>
              <c:x val="2.3771893296991718E-2"/>
              <c:y val="0.27435659084281133"/>
            </c:manualLayout>
          </c:layout>
          <c:overlay val="0"/>
          <c:spPr>
            <a:noFill/>
            <a:ln>
              <a:noFill/>
            </a:ln>
            <a:effectLst/>
          </c:spPr>
          <c:txPr>
            <a:bodyPr rot="-54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2010651968"/>
        <c:crosses val="autoZero"/>
        <c:auto val="1"/>
        <c:lblAlgn val="ctr"/>
        <c:lblOffset val="100"/>
        <c:noMultiLvlLbl val="0"/>
      </c:catAx>
      <c:valAx>
        <c:axId val="20106519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a:t>% OF ROAD</a:t>
                </a:r>
              </a:p>
            </c:rich>
          </c:tx>
          <c:layout>
            <c:manualLayout>
              <c:xMode val="edge"/>
              <c:yMode val="edge"/>
              <c:x val="0.51121753437536721"/>
              <c:y val="0.78639282828066115"/>
            </c:manualLayout>
          </c:layout>
          <c:overlay val="0"/>
          <c:spPr>
            <a:noFill/>
            <a:ln>
              <a:noFill/>
            </a:ln>
            <a:effectLst/>
          </c:spPr>
          <c:txPr>
            <a:bodyPr rot="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2010654368"/>
        <c:crosses val="autoZero"/>
        <c:crossBetween val="between"/>
      </c:valAx>
      <c:spPr>
        <a:noFill/>
        <a:ln>
          <a:noFill/>
        </a:ln>
        <a:effectLst/>
      </c:spPr>
    </c:plotArea>
    <c:legend>
      <c:legendPos val="b"/>
      <c:overlay val="0"/>
      <c:spPr>
        <a:noFill/>
        <a:ln>
          <a:solidFill>
            <a:schemeClr val="tx1"/>
          </a:solidFill>
        </a:ln>
        <a:effectLst/>
      </c:spPr>
      <c:txPr>
        <a:bodyPr rot="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solidFill>
      <a:round/>
    </a:ln>
    <a:effectLst/>
  </c:spPr>
  <c:txPr>
    <a:bodyPr/>
    <a:lstStyle/>
    <a:p>
      <a:pPr>
        <a:defRPr sz="800" b="1">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96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IN"/>
              <a:t>ROAD CONDITION IN BAIDYABATI WARD 9 &amp; 17 (2024)</a:t>
            </a:r>
          </a:p>
        </c:rich>
      </c:tx>
      <c:overlay val="0"/>
      <c:spPr>
        <a:noFill/>
        <a:ln>
          <a:solidFill>
            <a:sysClr val="windowText" lastClr="000000"/>
          </a:solidFill>
        </a:ln>
        <a:effectLst/>
      </c:spPr>
      <c:txPr>
        <a:bodyPr rot="0" spcFirstLastPara="1" vertOverflow="ellipsis" vert="horz" wrap="square" anchor="ctr" anchorCtr="1"/>
        <a:lstStyle/>
        <a:p>
          <a:pPr>
            <a:defRPr sz="96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view3D>
      <c:rotX val="0"/>
      <c:rotY val="0"/>
      <c:rAngAx val="0"/>
      <c:perspective val="0"/>
    </c:view3D>
    <c:floor>
      <c:thickness val="0"/>
      <c:spPr>
        <a:noFill/>
        <a:ln>
          <a:noFill/>
        </a:ln>
        <a:effectLst/>
        <a:sp3d/>
      </c:spPr>
    </c:floor>
    <c:sideWall>
      <c:thickness val="0"/>
      <c:spPr>
        <a:noFill/>
        <a:ln>
          <a:solidFill>
            <a:schemeClr val="tx1"/>
          </a:solidFill>
        </a:ln>
        <a:effectLst/>
        <a:sp3d>
          <a:contourClr>
            <a:schemeClr val="tx1"/>
          </a:contourClr>
        </a:sp3d>
      </c:spPr>
    </c:sideWall>
    <c:backWall>
      <c:thickness val="0"/>
      <c:spPr>
        <a:noFill/>
        <a:ln>
          <a:solidFill>
            <a:schemeClr val="tx1"/>
          </a:solidFill>
        </a:ln>
        <a:effectLst/>
        <a:sp3d>
          <a:contourClr>
            <a:schemeClr val="tx1"/>
          </a:contourClr>
        </a:sp3d>
      </c:spPr>
    </c:backWall>
    <c:plotArea>
      <c:layout>
        <c:manualLayout>
          <c:layoutTarget val="inner"/>
          <c:xMode val="edge"/>
          <c:yMode val="edge"/>
          <c:x val="0.32944557559595666"/>
          <c:y val="0.25394211140274131"/>
          <c:w val="0.53275494453353511"/>
          <c:h val="0.41135774439238038"/>
        </c:manualLayout>
      </c:layout>
      <c:bar3DChart>
        <c:barDir val="bar"/>
        <c:grouping val="clustered"/>
        <c:varyColors val="0"/>
        <c:ser>
          <c:idx val="0"/>
          <c:order val="0"/>
          <c:tx>
            <c:strRef>
              <c:f>Sheet4!$A$2</c:f>
              <c:strCache>
                <c:ptCount val="1"/>
                <c:pt idx="0">
                  <c:v>WARD 9</c:v>
                </c:pt>
              </c:strCache>
            </c:strRef>
          </c:tx>
          <c:spPr>
            <a:solidFill>
              <a:srgbClr val="FF5050"/>
            </a:solidFill>
            <a:ln>
              <a:noFill/>
            </a:ln>
            <a:effectLst/>
            <a:sp3d/>
          </c:spPr>
          <c:invertIfNegative val="0"/>
          <c:cat>
            <c:strRef>
              <c:f>Sheet4!$B$1:$C$1</c:f>
              <c:strCache>
                <c:ptCount val="2"/>
                <c:pt idx="0">
                  <c:v>METALLED</c:v>
                </c:pt>
                <c:pt idx="1">
                  <c:v>UNMETALLED</c:v>
                </c:pt>
              </c:strCache>
            </c:strRef>
          </c:cat>
          <c:val>
            <c:numRef>
              <c:f>Sheet4!$B$2:$C$2</c:f>
              <c:numCache>
                <c:formatCode>0%</c:formatCode>
                <c:ptCount val="2"/>
                <c:pt idx="0">
                  <c:v>0.23</c:v>
                </c:pt>
                <c:pt idx="1">
                  <c:v>0.77</c:v>
                </c:pt>
              </c:numCache>
            </c:numRef>
          </c:val>
          <c:shape val="cone"/>
          <c:extLst>
            <c:ext xmlns:c16="http://schemas.microsoft.com/office/drawing/2014/chart" uri="{C3380CC4-5D6E-409C-BE32-E72D297353CC}">
              <c16:uniqueId val="{00000000-EBAB-42EA-BD3A-0C98537A622B}"/>
            </c:ext>
          </c:extLst>
        </c:ser>
        <c:ser>
          <c:idx val="1"/>
          <c:order val="1"/>
          <c:tx>
            <c:strRef>
              <c:f>Sheet4!$A$3</c:f>
              <c:strCache>
                <c:ptCount val="1"/>
                <c:pt idx="0">
                  <c:v>WARD 17</c:v>
                </c:pt>
              </c:strCache>
            </c:strRef>
          </c:tx>
          <c:spPr>
            <a:solidFill>
              <a:srgbClr val="FFFF00"/>
            </a:solidFill>
            <a:ln>
              <a:noFill/>
            </a:ln>
            <a:effectLst/>
            <a:sp3d/>
          </c:spPr>
          <c:invertIfNegative val="0"/>
          <c:cat>
            <c:strRef>
              <c:f>Sheet4!$B$1:$C$1</c:f>
              <c:strCache>
                <c:ptCount val="2"/>
                <c:pt idx="0">
                  <c:v>METALLED</c:v>
                </c:pt>
                <c:pt idx="1">
                  <c:v>UNMETALLED</c:v>
                </c:pt>
              </c:strCache>
            </c:strRef>
          </c:cat>
          <c:val>
            <c:numRef>
              <c:f>Sheet4!$B$3:$C$3</c:f>
              <c:numCache>
                <c:formatCode>0%</c:formatCode>
                <c:ptCount val="2"/>
                <c:pt idx="0">
                  <c:v>0.8</c:v>
                </c:pt>
                <c:pt idx="1">
                  <c:v>0.2</c:v>
                </c:pt>
              </c:numCache>
            </c:numRef>
          </c:val>
          <c:shape val="cone"/>
          <c:extLst>
            <c:ext xmlns:c16="http://schemas.microsoft.com/office/drawing/2014/chart" uri="{C3380CC4-5D6E-409C-BE32-E72D297353CC}">
              <c16:uniqueId val="{00000001-EBAB-42EA-BD3A-0C98537A622B}"/>
            </c:ext>
          </c:extLst>
        </c:ser>
        <c:dLbls>
          <c:showLegendKey val="0"/>
          <c:showVal val="0"/>
          <c:showCatName val="0"/>
          <c:showSerName val="0"/>
          <c:showPercent val="0"/>
          <c:showBubbleSize val="0"/>
        </c:dLbls>
        <c:gapWidth val="150"/>
        <c:shape val="box"/>
        <c:axId val="424794223"/>
        <c:axId val="424800943"/>
        <c:axId val="0"/>
      </c:bar3DChart>
      <c:catAx>
        <c:axId val="424794223"/>
        <c:scaling>
          <c:orientation val="minMax"/>
        </c:scaling>
        <c:delete val="0"/>
        <c:axPos val="l"/>
        <c:title>
          <c:tx>
            <c:rich>
              <a:bodyPr rot="-54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a:t>ROAD CONDITION</a:t>
                </a:r>
              </a:p>
            </c:rich>
          </c:tx>
          <c:layout>
            <c:manualLayout>
              <c:xMode val="edge"/>
              <c:yMode val="edge"/>
              <c:x val="4.6932377159948829E-2"/>
              <c:y val="0.30989282589676292"/>
            </c:manualLayout>
          </c:layout>
          <c:overlay val="0"/>
          <c:spPr>
            <a:noFill/>
            <a:ln>
              <a:noFill/>
            </a:ln>
            <a:effectLst/>
          </c:spPr>
          <c:txPr>
            <a:bodyPr rot="-54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424800943"/>
        <c:crosses val="autoZero"/>
        <c:auto val="1"/>
        <c:lblAlgn val="ctr"/>
        <c:lblOffset val="100"/>
        <c:noMultiLvlLbl val="0"/>
      </c:catAx>
      <c:valAx>
        <c:axId val="42480094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a:t>% OF ROAD</a:t>
                </a:r>
              </a:p>
            </c:rich>
          </c:tx>
          <c:overlay val="0"/>
          <c:spPr>
            <a:noFill/>
            <a:ln>
              <a:noFill/>
            </a:ln>
            <a:effectLst/>
          </c:spPr>
          <c:txPr>
            <a:bodyPr rot="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424794223"/>
        <c:crosses val="autoZero"/>
        <c:crossBetween val="between"/>
      </c:valAx>
      <c:spPr>
        <a:noFill/>
        <a:ln>
          <a:noFill/>
        </a:ln>
        <a:effectLst/>
      </c:spPr>
    </c:plotArea>
    <c:legend>
      <c:legendPos val="b"/>
      <c:overlay val="0"/>
      <c:spPr>
        <a:noFill/>
        <a:ln>
          <a:solidFill>
            <a:sysClr val="windowText" lastClr="000000"/>
          </a:solidFill>
        </a:ln>
        <a:effectLst/>
      </c:spPr>
      <c:txPr>
        <a:bodyPr rot="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lumMod val="95000"/>
          <a:lumOff val="5000"/>
        </a:sysClr>
      </a:solidFill>
      <a:round/>
    </a:ln>
    <a:effectLst/>
  </c:spPr>
  <c:txPr>
    <a:bodyPr/>
    <a:lstStyle/>
    <a:p>
      <a:pPr>
        <a:defRPr sz="800" b="1">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96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IN"/>
              <a:t>TRANSPORT SCENARIO IN BAIDYABATI WARD 9 &amp; 17 (2014)</a:t>
            </a:r>
          </a:p>
        </c:rich>
      </c:tx>
      <c:overlay val="0"/>
      <c:spPr>
        <a:noFill/>
        <a:ln>
          <a:solidFill>
            <a:sysClr val="windowText" lastClr="000000"/>
          </a:solidFill>
        </a:ln>
        <a:effectLst/>
      </c:spPr>
      <c:txPr>
        <a:bodyPr rot="0" spcFirstLastPara="1" vertOverflow="ellipsis" vert="horz" wrap="square" anchor="ctr" anchorCtr="1"/>
        <a:lstStyle/>
        <a:p>
          <a:pPr>
            <a:defRPr sz="96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lineChart>
        <c:grouping val="standard"/>
        <c:varyColors val="0"/>
        <c:ser>
          <c:idx val="0"/>
          <c:order val="0"/>
          <c:tx>
            <c:strRef>
              <c:f>Sheet4!$I$26</c:f>
              <c:strCache>
                <c:ptCount val="1"/>
                <c:pt idx="0">
                  <c:v>WARD 9</c:v>
                </c:pt>
              </c:strCache>
            </c:strRef>
          </c:tx>
          <c:spPr>
            <a:ln w="28575" cap="rnd">
              <a:solidFill>
                <a:srgbClr val="00B050"/>
              </a:solidFill>
              <a:round/>
            </a:ln>
            <a:effectLst/>
          </c:spPr>
          <c:marker>
            <c:symbol val="none"/>
          </c:marker>
          <c:cat>
            <c:strRef>
              <c:f>Sheet4!$J$25:$O$25</c:f>
              <c:strCache>
                <c:ptCount val="6"/>
                <c:pt idx="0">
                  <c:v>BUS</c:v>
                </c:pt>
                <c:pt idx="1">
                  <c:v>AUTO</c:v>
                </c:pt>
                <c:pt idx="2">
                  <c:v>TOTO</c:v>
                </c:pt>
                <c:pt idx="3">
                  <c:v>TRAIN</c:v>
                </c:pt>
                <c:pt idx="4">
                  <c:v>TAXI</c:v>
                </c:pt>
                <c:pt idx="5">
                  <c:v>PRIVATE CAR</c:v>
                </c:pt>
              </c:strCache>
            </c:strRef>
          </c:cat>
          <c:val>
            <c:numRef>
              <c:f>Sheet4!$J$26:$O$26</c:f>
              <c:numCache>
                <c:formatCode>General</c:formatCode>
                <c:ptCount val="6"/>
                <c:pt idx="0">
                  <c:v>30</c:v>
                </c:pt>
                <c:pt idx="1">
                  <c:v>60</c:v>
                </c:pt>
                <c:pt idx="2">
                  <c:v>0</c:v>
                </c:pt>
                <c:pt idx="3">
                  <c:v>100</c:v>
                </c:pt>
                <c:pt idx="4">
                  <c:v>20</c:v>
                </c:pt>
                <c:pt idx="5">
                  <c:v>5</c:v>
                </c:pt>
              </c:numCache>
            </c:numRef>
          </c:val>
          <c:smooth val="0"/>
          <c:extLst>
            <c:ext xmlns:c16="http://schemas.microsoft.com/office/drawing/2014/chart" uri="{C3380CC4-5D6E-409C-BE32-E72D297353CC}">
              <c16:uniqueId val="{00000000-1ECB-42DB-A94C-120729DABFA4}"/>
            </c:ext>
          </c:extLst>
        </c:ser>
        <c:ser>
          <c:idx val="1"/>
          <c:order val="1"/>
          <c:tx>
            <c:strRef>
              <c:f>Sheet4!$I$27</c:f>
              <c:strCache>
                <c:ptCount val="1"/>
                <c:pt idx="0">
                  <c:v>WARD 17</c:v>
                </c:pt>
              </c:strCache>
            </c:strRef>
          </c:tx>
          <c:spPr>
            <a:ln w="28575" cap="rnd">
              <a:solidFill>
                <a:srgbClr val="FF0000"/>
              </a:solidFill>
              <a:round/>
            </a:ln>
            <a:effectLst/>
          </c:spPr>
          <c:marker>
            <c:symbol val="none"/>
          </c:marker>
          <c:cat>
            <c:strRef>
              <c:f>Sheet4!$J$25:$O$25</c:f>
              <c:strCache>
                <c:ptCount val="6"/>
                <c:pt idx="0">
                  <c:v>BUS</c:v>
                </c:pt>
                <c:pt idx="1">
                  <c:v>AUTO</c:v>
                </c:pt>
                <c:pt idx="2">
                  <c:v>TOTO</c:v>
                </c:pt>
                <c:pt idx="3">
                  <c:v>TRAIN</c:v>
                </c:pt>
                <c:pt idx="4">
                  <c:v>TAXI</c:v>
                </c:pt>
                <c:pt idx="5">
                  <c:v>PRIVATE CAR</c:v>
                </c:pt>
              </c:strCache>
            </c:strRef>
          </c:cat>
          <c:val>
            <c:numRef>
              <c:f>Sheet4!$J$27:$O$27</c:f>
              <c:numCache>
                <c:formatCode>General</c:formatCode>
                <c:ptCount val="6"/>
                <c:pt idx="0">
                  <c:v>50</c:v>
                </c:pt>
                <c:pt idx="1">
                  <c:v>75</c:v>
                </c:pt>
                <c:pt idx="2">
                  <c:v>0</c:v>
                </c:pt>
                <c:pt idx="3">
                  <c:v>100</c:v>
                </c:pt>
                <c:pt idx="4">
                  <c:v>28</c:v>
                </c:pt>
                <c:pt idx="5">
                  <c:v>20</c:v>
                </c:pt>
              </c:numCache>
            </c:numRef>
          </c:val>
          <c:smooth val="0"/>
          <c:extLst>
            <c:ext xmlns:c16="http://schemas.microsoft.com/office/drawing/2014/chart" uri="{C3380CC4-5D6E-409C-BE32-E72D297353CC}">
              <c16:uniqueId val="{00000001-1ECB-42DB-A94C-120729DABFA4}"/>
            </c:ext>
          </c:extLst>
        </c:ser>
        <c:dLbls>
          <c:showLegendKey val="0"/>
          <c:showVal val="0"/>
          <c:showCatName val="0"/>
          <c:showSerName val="0"/>
          <c:showPercent val="0"/>
          <c:showBubbleSize val="0"/>
        </c:dLbls>
        <c:smooth val="0"/>
        <c:axId val="2010622688"/>
        <c:axId val="2010624608"/>
      </c:lineChart>
      <c:catAx>
        <c:axId val="2010622688"/>
        <c:scaling>
          <c:orientation val="minMax"/>
        </c:scaling>
        <c:delete val="0"/>
        <c:axPos val="b"/>
        <c:title>
          <c:tx>
            <c:rich>
              <a:bodyPr rot="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a:t>TRANSPORT</a:t>
                </a:r>
              </a:p>
            </c:rich>
          </c:tx>
          <c:overlay val="0"/>
          <c:spPr>
            <a:noFill/>
            <a:ln>
              <a:noFill/>
            </a:ln>
            <a:effectLst/>
          </c:spPr>
          <c:txPr>
            <a:bodyPr rot="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2010624608"/>
        <c:crosses val="autoZero"/>
        <c:auto val="1"/>
        <c:lblAlgn val="ctr"/>
        <c:lblOffset val="100"/>
        <c:noMultiLvlLbl val="0"/>
      </c:catAx>
      <c:valAx>
        <c:axId val="20106246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a:t>NO</a:t>
                </a:r>
                <a:r>
                  <a:rPr lang="en-IN" baseline="0"/>
                  <a:t> OF VEHICLES</a:t>
                </a:r>
                <a:endParaRPr lang="en-IN"/>
              </a:p>
            </c:rich>
          </c:tx>
          <c:overlay val="0"/>
          <c:spPr>
            <a:noFill/>
            <a:ln>
              <a:noFill/>
            </a:ln>
            <a:effectLst/>
          </c:spPr>
          <c:txPr>
            <a:bodyPr rot="-54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2010622688"/>
        <c:crosses val="autoZero"/>
        <c:crossBetween val="between"/>
      </c:valAx>
      <c:spPr>
        <a:noFill/>
        <a:ln>
          <a:solidFill>
            <a:schemeClr val="tx1">
              <a:lumMod val="85000"/>
              <a:lumOff val="15000"/>
            </a:schemeClr>
          </a:solidFill>
        </a:ln>
        <a:effectLst/>
      </c:spPr>
    </c:plotArea>
    <c:legend>
      <c:legendPos val="b"/>
      <c:overlay val="0"/>
      <c:spPr>
        <a:noFill/>
        <a:ln>
          <a:solidFill>
            <a:sysClr val="windowText" lastClr="000000"/>
          </a:solidFill>
        </a:ln>
        <a:effectLst/>
      </c:spPr>
      <c:txPr>
        <a:bodyPr rot="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lumMod val="95000"/>
          <a:lumOff val="5000"/>
        </a:sysClr>
      </a:solidFill>
      <a:round/>
    </a:ln>
    <a:effectLst/>
  </c:spPr>
  <c:txPr>
    <a:bodyPr/>
    <a:lstStyle/>
    <a:p>
      <a:pPr>
        <a:defRPr sz="800" b="1">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96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IN"/>
              <a:t>TRANSPORT SCENARIO IN BAIDYABATI WARD 9 &amp; 17 (2024)</a:t>
            </a:r>
          </a:p>
        </c:rich>
      </c:tx>
      <c:overlay val="0"/>
      <c:spPr>
        <a:noFill/>
        <a:ln>
          <a:solidFill>
            <a:sysClr val="windowText" lastClr="000000"/>
          </a:solidFill>
        </a:ln>
        <a:effectLst/>
      </c:spPr>
      <c:txPr>
        <a:bodyPr rot="0" spcFirstLastPara="1" vertOverflow="ellipsis" vert="horz" wrap="square" anchor="ctr" anchorCtr="1"/>
        <a:lstStyle/>
        <a:p>
          <a:pPr>
            <a:defRPr sz="96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lineChart>
        <c:grouping val="standard"/>
        <c:varyColors val="0"/>
        <c:ser>
          <c:idx val="0"/>
          <c:order val="0"/>
          <c:tx>
            <c:strRef>
              <c:f>Sheet4!$J$4</c:f>
              <c:strCache>
                <c:ptCount val="1"/>
                <c:pt idx="0">
                  <c:v>WARD 9</c:v>
                </c:pt>
              </c:strCache>
            </c:strRef>
          </c:tx>
          <c:spPr>
            <a:ln w="28575" cap="rnd">
              <a:solidFill>
                <a:srgbClr val="00B050"/>
              </a:solidFill>
              <a:round/>
            </a:ln>
            <a:effectLst/>
          </c:spPr>
          <c:marker>
            <c:symbol val="none"/>
          </c:marker>
          <c:cat>
            <c:strRef>
              <c:f>Sheet4!$K$3:$P$3</c:f>
              <c:strCache>
                <c:ptCount val="6"/>
                <c:pt idx="0">
                  <c:v>BUS</c:v>
                </c:pt>
                <c:pt idx="1">
                  <c:v>AUTO</c:v>
                </c:pt>
                <c:pt idx="2">
                  <c:v>TOTO</c:v>
                </c:pt>
                <c:pt idx="3">
                  <c:v>TRAIN</c:v>
                </c:pt>
                <c:pt idx="4">
                  <c:v>TAXI</c:v>
                </c:pt>
                <c:pt idx="5">
                  <c:v>PRIVATE CAR</c:v>
                </c:pt>
              </c:strCache>
            </c:strRef>
          </c:cat>
          <c:val>
            <c:numRef>
              <c:f>Sheet4!$K$4:$P$4</c:f>
              <c:numCache>
                <c:formatCode>General</c:formatCode>
                <c:ptCount val="6"/>
                <c:pt idx="0">
                  <c:v>50</c:v>
                </c:pt>
                <c:pt idx="1">
                  <c:v>40</c:v>
                </c:pt>
                <c:pt idx="2">
                  <c:v>80</c:v>
                </c:pt>
                <c:pt idx="3">
                  <c:v>100</c:v>
                </c:pt>
                <c:pt idx="4">
                  <c:v>20</c:v>
                </c:pt>
                <c:pt idx="5">
                  <c:v>5</c:v>
                </c:pt>
              </c:numCache>
            </c:numRef>
          </c:val>
          <c:smooth val="0"/>
          <c:extLst>
            <c:ext xmlns:c16="http://schemas.microsoft.com/office/drawing/2014/chart" uri="{C3380CC4-5D6E-409C-BE32-E72D297353CC}">
              <c16:uniqueId val="{00000000-0749-4D2E-B858-75D2162CC970}"/>
            </c:ext>
          </c:extLst>
        </c:ser>
        <c:ser>
          <c:idx val="1"/>
          <c:order val="1"/>
          <c:tx>
            <c:strRef>
              <c:f>Sheet4!$J$5</c:f>
              <c:strCache>
                <c:ptCount val="1"/>
                <c:pt idx="0">
                  <c:v>WARD 17</c:v>
                </c:pt>
              </c:strCache>
            </c:strRef>
          </c:tx>
          <c:spPr>
            <a:ln w="28575" cap="rnd">
              <a:solidFill>
                <a:srgbClr val="FF0000"/>
              </a:solidFill>
              <a:round/>
            </a:ln>
            <a:effectLst/>
          </c:spPr>
          <c:marker>
            <c:symbol val="none"/>
          </c:marker>
          <c:cat>
            <c:strRef>
              <c:f>Sheet4!$K$3:$P$3</c:f>
              <c:strCache>
                <c:ptCount val="6"/>
                <c:pt idx="0">
                  <c:v>BUS</c:v>
                </c:pt>
                <c:pt idx="1">
                  <c:v>AUTO</c:v>
                </c:pt>
                <c:pt idx="2">
                  <c:v>TOTO</c:v>
                </c:pt>
                <c:pt idx="3">
                  <c:v>TRAIN</c:v>
                </c:pt>
                <c:pt idx="4">
                  <c:v>TAXI</c:v>
                </c:pt>
                <c:pt idx="5">
                  <c:v>PRIVATE CAR</c:v>
                </c:pt>
              </c:strCache>
            </c:strRef>
          </c:cat>
          <c:val>
            <c:numRef>
              <c:f>Sheet4!$K$5:$P$5</c:f>
              <c:numCache>
                <c:formatCode>General</c:formatCode>
                <c:ptCount val="6"/>
                <c:pt idx="0">
                  <c:v>50</c:v>
                </c:pt>
                <c:pt idx="1">
                  <c:v>55</c:v>
                </c:pt>
                <c:pt idx="2">
                  <c:v>90</c:v>
                </c:pt>
                <c:pt idx="3">
                  <c:v>100</c:v>
                </c:pt>
                <c:pt idx="4">
                  <c:v>35</c:v>
                </c:pt>
                <c:pt idx="5">
                  <c:v>30</c:v>
                </c:pt>
              </c:numCache>
            </c:numRef>
          </c:val>
          <c:smooth val="0"/>
          <c:extLst>
            <c:ext xmlns:c16="http://schemas.microsoft.com/office/drawing/2014/chart" uri="{C3380CC4-5D6E-409C-BE32-E72D297353CC}">
              <c16:uniqueId val="{00000001-0749-4D2E-B858-75D2162CC970}"/>
            </c:ext>
          </c:extLst>
        </c:ser>
        <c:dLbls>
          <c:showLegendKey val="0"/>
          <c:showVal val="0"/>
          <c:showCatName val="0"/>
          <c:showSerName val="0"/>
          <c:showPercent val="0"/>
          <c:showBubbleSize val="0"/>
        </c:dLbls>
        <c:smooth val="0"/>
        <c:axId val="1337087935"/>
        <c:axId val="1337082175"/>
      </c:lineChart>
      <c:catAx>
        <c:axId val="1337087935"/>
        <c:scaling>
          <c:orientation val="minMax"/>
        </c:scaling>
        <c:delete val="0"/>
        <c:axPos val="b"/>
        <c:title>
          <c:tx>
            <c:rich>
              <a:bodyPr rot="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a:t>TRANSPORT</a:t>
                </a:r>
              </a:p>
            </c:rich>
          </c:tx>
          <c:overlay val="0"/>
          <c:spPr>
            <a:noFill/>
            <a:ln>
              <a:noFill/>
            </a:ln>
            <a:effectLst/>
          </c:spPr>
          <c:txPr>
            <a:bodyPr rot="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337082175"/>
        <c:crosses val="autoZero"/>
        <c:auto val="1"/>
        <c:lblAlgn val="ctr"/>
        <c:lblOffset val="100"/>
        <c:noMultiLvlLbl val="0"/>
      </c:catAx>
      <c:valAx>
        <c:axId val="13370821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a:t>NO OF VEHICLES</a:t>
                </a:r>
              </a:p>
            </c:rich>
          </c:tx>
          <c:overlay val="0"/>
          <c:spPr>
            <a:noFill/>
            <a:ln>
              <a:noFill/>
            </a:ln>
            <a:effectLst/>
          </c:spPr>
          <c:txPr>
            <a:bodyPr rot="-54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337087935"/>
        <c:crosses val="autoZero"/>
        <c:crossBetween val="between"/>
      </c:valAx>
      <c:spPr>
        <a:noFill/>
        <a:ln>
          <a:solidFill>
            <a:schemeClr val="tx1"/>
          </a:solidFill>
        </a:ln>
        <a:effectLst/>
      </c:spPr>
    </c:plotArea>
    <c:legend>
      <c:legendPos val="b"/>
      <c:overlay val="0"/>
      <c:spPr>
        <a:noFill/>
        <a:ln>
          <a:solidFill>
            <a:sysClr val="windowText" lastClr="000000"/>
          </a:solidFill>
        </a:ln>
        <a:effectLst/>
      </c:spPr>
      <c:txPr>
        <a:bodyPr rot="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solidFill>
      <a:round/>
    </a:ln>
    <a:effectLst/>
  </c:spPr>
  <c:txPr>
    <a:bodyPr/>
    <a:lstStyle/>
    <a:p>
      <a:pPr>
        <a:defRPr sz="800" b="1">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96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IN"/>
              <a:t>STREET LIGHT FACILITY IN BAIDYABATI WARD 9 &amp; 17 (2024)</a:t>
            </a:r>
          </a:p>
        </c:rich>
      </c:tx>
      <c:overlay val="0"/>
      <c:spPr>
        <a:noFill/>
        <a:ln>
          <a:solidFill>
            <a:sysClr val="windowText" lastClr="000000"/>
          </a:solidFill>
        </a:ln>
        <a:effectLst/>
      </c:spPr>
      <c:txPr>
        <a:bodyPr rot="0" spcFirstLastPara="1" vertOverflow="ellipsis" vert="horz" wrap="square" anchor="ctr" anchorCtr="1"/>
        <a:lstStyle/>
        <a:p>
          <a:pPr>
            <a:defRPr sz="96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spPr>
            <a:solidFill>
              <a:srgbClr val="FF3399"/>
            </a:solidFill>
            <a:ln>
              <a:noFill/>
            </a:ln>
            <a:effectLst/>
          </c:spPr>
          <c:invertIfNegative val="0"/>
          <c:dPt>
            <c:idx val="0"/>
            <c:invertIfNegative val="0"/>
            <c:bubble3D val="0"/>
            <c:spPr>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2700000" scaled="1"/>
                <a:tileRect/>
              </a:gradFill>
              <a:ln>
                <a:noFill/>
              </a:ln>
              <a:effectLst/>
            </c:spPr>
            <c:extLst>
              <c:ext xmlns:c16="http://schemas.microsoft.com/office/drawing/2014/chart" uri="{C3380CC4-5D6E-409C-BE32-E72D297353CC}">
                <c16:uniqueId val="{00000001-5BA3-47C8-9D17-EECB68CDEBD4}"/>
              </c:ext>
            </c:extLst>
          </c:dPt>
          <c:dPt>
            <c:idx val="1"/>
            <c:invertIfNegative val="0"/>
            <c:bubble3D val="0"/>
            <c:spPr>
              <a:gradFill flip="none" rotWithShape="1">
                <a:gsLst>
                  <a:gs pos="0">
                    <a:srgbClr val="FF3399">
                      <a:shade val="30000"/>
                      <a:satMod val="115000"/>
                    </a:srgbClr>
                  </a:gs>
                  <a:gs pos="50000">
                    <a:srgbClr val="FF3399">
                      <a:shade val="67500"/>
                      <a:satMod val="115000"/>
                    </a:srgbClr>
                  </a:gs>
                  <a:gs pos="100000">
                    <a:srgbClr val="FF3399">
                      <a:shade val="100000"/>
                      <a:satMod val="115000"/>
                    </a:srgbClr>
                  </a:gs>
                </a:gsLst>
                <a:lin ang="2700000" scaled="1"/>
                <a:tileRect/>
              </a:gradFill>
              <a:ln>
                <a:noFill/>
              </a:ln>
              <a:effectLst/>
            </c:spPr>
            <c:extLst>
              <c:ext xmlns:c16="http://schemas.microsoft.com/office/drawing/2014/chart" uri="{C3380CC4-5D6E-409C-BE32-E72D297353CC}">
                <c16:uniqueId val="{00000003-5BA3-47C8-9D17-EECB68CDEBD4}"/>
              </c:ext>
            </c:extLst>
          </c:dPt>
          <c:cat>
            <c:strRef>
              <c:f>Sheet1!$N$1:$O$1</c:f>
              <c:strCache>
                <c:ptCount val="2"/>
                <c:pt idx="0">
                  <c:v>WARD 9</c:v>
                </c:pt>
                <c:pt idx="1">
                  <c:v>WARD 17</c:v>
                </c:pt>
              </c:strCache>
            </c:strRef>
          </c:cat>
          <c:val>
            <c:numRef>
              <c:f>Sheet1!$N$2:$O$2</c:f>
              <c:numCache>
                <c:formatCode>0.00%</c:formatCode>
                <c:ptCount val="2"/>
                <c:pt idx="0">
                  <c:v>0.3125</c:v>
                </c:pt>
                <c:pt idx="1">
                  <c:v>0.86750000000000005</c:v>
                </c:pt>
              </c:numCache>
            </c:numRef>
          </c:val>
          <c:extLst>
            <c:ext xmlns:c16="http://schemas.microsoft.com/office/drawing/2014/chart" uri="{C3380CC4-5D6E-409C-BE32-E72D297353CC}">
              <c16:uniqueId val="{00000004-5BA3-47C8-9D17-EECB68CDEBD4}"/>
            </c:ext>
          </c:extLst>
        </c:ser>
        <c:dLbls>
          <c:showLegendKey val="0"/>
          <c:showVal val="0"/>
          <c:showCatName val="0"/>
          <c:showSerName val="0"/>
          <c:showPercent val="0"/>
          <c:showBubbleSize val="0"/>
        </c:dLbls>
        <c:gapWidth val="219"/>
        <c:overlap val="-27"/>
        <c:axId val="2127532255"/>
        <c:axId val="2127530815"/>
      </c:barChart>
      <c:catAx>
        <c:axId val="21275322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2127530815"/>
        <c:crosses val="autoZero"/>
        <c:auto val="1"/>
        <c:lblAlgn val="ctr"/>
        <c:lblOffset val="100"/>
        <c:noMultiLvlLbl val="0"/>
      </c:catAx>
      <c:valAx>
        <c:axId val="2127530815"/>
        <c:scaling>
          <c:orientation val="minMax"/>
        </c:scaling>
        <c:delete val="0"/>
        <c:axPos val="l"/>
        <c:majorGridlines>
          <c:spPr>
            <a:ln w="9525" cap="flat" cmpd="sng" algn="ctr">
              <a:solidFill>
                <a:schemeClr val="bg1">
                  <a:lumMod val="75000"/>
                </a:schemeClr>
              </a:solidFill>
              <a:round/>
            </a:ln>
            <a:effectLst/>
          </c:spPr>
        </c:majorGridlines>
        <c:title>
          <c:tx>
            <c:rich>
              <a:bodyPr rot="-54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a:t>% OF STREET LIGHT</a:t>
                </a:r>
              </a:p>
            </c:rich>
          </c:tx>
          <c:overlay val="0"/>
          <c:spPr>
            <a:noFill/>
            <a:ln>
              <a:noFill/>
            </a:ln>
            <a:effectLst/>
          </c:spPr>
          <c:txPr>
            <a:bodyPr rot="-54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2127532255"/>
        <c:crosses val="autoZero"/>
        <c:crossBetween val="between"/>
      </c:valAx>
      <c:spPr>
        <a:noFill/>
        <a:ln>
          <a:solidFill>
            <a:sysClr val="windowText" lastClr="000000"/>
          </a:solidFill>
        </a:ln>
        <a:effectLst/>
      </c:spPr>
    </c:plotArea>
    <c:legend>
      <c:legendPos val="r"/>
      <c:overlay val="0"/>
      <c:spPr>
        <a:noFill/>
        <a:ln>
          <a:solidFill>
            <a:sysClr val="windowText" lastClr="000000"/>
          </a:solidFill>
        </a:ln>
        <a:effectLst/>
      </c:spPr>
      <c:txPr>
        <a:bodyPr rot="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solidFill>
      <a:round/>
    </a:ln>
    <a:effectLst/>
  </c:spPr>
  <c:txPr>
    <a:bodyPr/>
    <a:lstStyle/>
    <a:p>
      <a:pPr>
        <a:defRPr sz="800" b="1">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90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IN" sz="900"/>
              <a:t>STREET</a:t>
            </a:r>
            <a:r>
              <a:rPr lang="en-IN" sz="900" baseline="0"/>
              <a:t> LIGHT IN BAIDYABATI WARD 9 &amp; 17 (2014)</a:t>
            </a:r>
            <a:endParaRPr lang="en-IN" sz="900"/>
          </a:p>
        </c:rich>
      </c:tx>
      <c:overlay val="0"/>
      <c:spPr>
        <a:noFill/>
        <a:ln>
          <a:solidFill>
            <a:sysClr val="windowText" lastClr="000000"/>
          </a:solidFill>
        </a:ln>
        <a:effectLst/>
      </c:spPr>
      <c:txPr>
        <a:bodyPr rot="0" spcFirstLastPara="1" vertOverflow="ellipsis" vert="horz" wrap="square" anchor="ctr" anchorCtr="1"/>
        <a:lstStyle/>
        <a:p>
          <a:pPr>
            <a:defRPr sz="90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0.2517960077685325"/>
          <c:y val="0.2289029535864979"/>
          <c:w val="0.48697840074955168"/>
          <c:h val="0.65605667962390779"/>
        </c:manualLayout>
      </c:layout>
      <c:barChart>
        <c:barDir val="col"/>
        <c:grouping val="clustered"/>
        <c:varyColors val="0"/>
        <c:ser>
          <c:idx val="0"/>
          <c:order val="0"/>
          <c:spPr>
            <a:solidFill>
              <a:schemeClr val="accent1"/>
            </a:solidFill>
            <a:ln>
              <a:noFill/>
            </a:ln>
            <a:effectLst/>
          </c:spPr>
          <c:invertIfNegative val="0"/>
          <c:dPt>
            <c:idx val="0"/>
            <c:invertIfNegative val="0"/>
            <c:bubble3D val="0"/>
            <c:spPr>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2700000" scaled="1"/>
                <a:tileRect/>
              </a:gradFill>
              <a:ln>
                <a:noFill/>
              </a:ln>
              <a:effectLst/>
            </c:spPr>
            <c:extLst>
              <c:ext xmlns:c16="http://schemas.microsoft.com/office/drawing/2014/chart" uri="{C3380CC4-5D6E-409C-BE32-E72D297353CC}">
                <c16:uniqueId val="{00000001-23E7-400F-99B0-800A15700557}"/>
              </c:ext>
            </c:extLst>
          </c:dPt>
          <c:dPt>
            <c:idx val="1"/>
            <c:invertIfNegative val="0"/>
            <c:bubble3D val="0"/>
            <c:spPr>
              <a:gradFill flip="none" rotWithShape="1">
                <a:gsLst>
                  <a:gs pos="0">
                    <a:srgbClr val="FF3399">
                      <a:shade val="30000"/>
                      <a:satMod val="115000"/>
                    </a:srgbClr>
                  </a:gs>
                  <a:gs pos="50000">
                    <a:srgbClr val="FF3399">
                      <a:shade val="67500"/>
                      <a:satMod val="115000"/>
                    </a:srgbClr>
                  </a:gs>
                  <a:gs pos="100000">
                    <a:srgbClr val="FF3399">
                      <a:shade val="100000"/>
                      <a:satMod val="115000"/>
                    </a:srgbClr>
                  </a:gs>
                </a:gsLst>
                <a:lin ang="2700000" scaled="1"/>
                <a:tileRect/>
              </a:gradFill>
              <a:ln>
                <a:noFill/>
              </a:ln>
              <a:effectLst/>
            </c:spPr>
            <c:extLst>
              <c:ext xmlns:c16="http://schemas.microsoft.com/office/drawing/2014/chart" uri="{C3380CC4-5D6E-409C-BE32-E72D297353CC}">
                <c16:uniqueId val="{00000003-23E7-400F-99B0-800A15700557}"/>
              </c:ext>
            </c:extLst>
          </c:dPt>
          <c:cat>
            <c:strRef>
              <c:f>Sheet1!$N$21:$O$21</c:f>
              <c:strCache>
                <c:ptCount val="2"/>
                <c:pt idx="0">
                  <c:v>WARD 9</c:v>
                </c:pt>
                <c:pt idx="1">
                  <c:v>WARD 17</c:v>
                </c:pt>
              </c:strCache>
            </c:strRef>
          </c:cat>
          <c:val>
            <c:numRef>
              <c:f>Sheet1!$N$22:$O$22</c:f>
              <c:numCache>
                <c:formatCode>0.00%</c:formatCode>
                <c:ptCount val="2"/>
                <c:pt idx="0">
                  <c:v>0.19</c:v>
                </c:pt>
                <c:pt idx="1">
                  <c:v>0.48749999999999999</c:v>
                </c:pt>
              </c:numCache>
            </c:numRef>
          </c:val>
          <c:extLst>
            <c:ext xmlns:c16="http://schemas.microsoft.com/office/drawing/2014/chart" uri="{C3380CC4-5D6E-409C-BE32-E72D297353CC}">
              <c16:uniqueId val="{00000004-23E7-400F-99B0-800A15700557}"/>
            </c:ext>
          </c:extLst>
        </c:ser>
        <c:dLbls>
          <c:showLegendKey val="0"/>
          <c:showVal val="0"/>
          <c:showCatName val="0"/>
          <c:showSerName val="0"/>
          <c:showPercent val="0"/>
          <c:showBubbleSize val="0"/>
        </c:dLbls>
        <c:gapWidth val="219"/>
        <c:overlap val="-27"/>
        <c:axId val="1607647200"/>
        <c:axId val="1607646720"/>
      </c:barChart>
      <c:catAx>
        <c:axId val="1607647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607646720"/>
        <c:crosses val="autoZero"/>
        <c:auto val="1"/>
        <c:lblAlgn val="ctr"/>
        <c:lblOffset val="100"/>
        <c:noMultiLvlLbl val="0"/>
      </c:catAx>
      <c:valAx>
        <c:axId val="16076467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a:t>%</a:t>
                </a:r>
                <a:r>
                  <a:rPr lang="en-IN" baseline="0"/>
                  <a:t> OF STREET LIGHT</a:t>
                </a:r>
                <a:endParaRPr lang="en-IN"/>
              </a:p>
            </c:rich>
          </c:tx>
          <c:overlay val="0"/>
          <c:spPr>
            <a:noFill/>
            <a:ln>
              <a:noFill/>
            </a:ln>
            <a:effectLst/>
          </c:spPr>
          <c:txPr>
            <a:bodyPr rot="-5400000" spcFirstLastPara="1" vertOverflow="ellipsis" vert="horz" wrap="square" anchor="ctr" anchorCtr="1"/>
            <a:lstStyle/>
            <a:p>
              <a:pPr>
                <a:defRPr sz="10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607647200"/>
        <c:crosses val="autoZero"/>
        <c:crossBetween val="between"/>
      </c:valAx>
      <c:spPr>
        <a:noFill/>
        <a:ln>
          <a:solidFill>
            <a:schemeClr val="tx1"/>
          </a:solidFill>
        </a:ln>
        <a:effectLst/>
      </c:spPr>
    </c:plotArea>
    <c:legend>
      <c:legendPos val="r"/>
      <c:layout>
        <c:manualLayout>
          <c:xMode val="edge"/>
          <c:yMode val="edge"/>
          <c:x val="0.76076239583527239"/>
          <c:y val="0.48857935479584041"/>
          <c:w val="0.19589639061074812"/>
          <c:h val="0.20955015116781289"/>
        </c:manualLayout>
      </c:layout>
      <c:overlay val="0"/>
      <c:spPr>
        <a:noFill/>
        <a:ln>
          <a:solidFill>
            <a:sysClr val="windowText" lastClr="000000"/>
          </a:solidFill>
        </a:ln>
        <a:effectLst/>
      </c:spPr>
      <c:txPr>
        <a:bodyPr rot="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solidFill>
      <a:round/>
    </a:ln>
    <a:effectLst/>
  </c:spPr>
  <c:txPr>
    <a:bodyPr/>
    <a:lstStyle/>
    <a:p>
      <a:pPr>
        <a:defRPr b="1">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IN" sz="900"/>
              <a:t>TYPE</a:t>
            </a:r>
            <a:r>
              <a:rPr lang="en-IN" sz="900" baseline="0"/>
              <a:t> OF STREET LIGHT IN BAIDYABATI WARD 9 &amp; 17 (2014)</a:t>
            </a:r>
            <a:endParaRPr lang="en-IN" sz="900"/>
          </a:p>
        </c:rich>
      </c:tx>
      <c:layout>
        <c:manualLayout>
          <c:xMode val="edge"/>
          <c:yMode val="edge"/>
          <c:x val="0.10594314987276336"/>
          <c:y val="2.3946360153256706E-2"/>
        </c:manualLayout>
      </c:layout>
      <c:overlay val="0"/>
      <c:spPr>
        <a:noFill/>
        <a:ln>
          <a:solidFill>
            <a:sysClr val="windowText" lastClr="000000"/>
          </a:solid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lineChart>
        <c:grouping val="standard"/>
        <c:varyColors val="0"/>
        <c:ser>
          <c:idx val="0"/>
          <c:order val="0"/>
          <c:tx>
            <c:strRef>
              <c:f>Sheet1!$B$23</c:f>
              <c:strCache>
                <c:ptCount val="1"/>
                <c:pt idx="0">
                  <c:v>WARD 9</c:v>
                </c:pt>
              </c:strCache>
            </c:strRef>
          </c:tx>
          <c:spPr>
            <a:ln w="28575" cap="rnd">
              <a:solidFill>
                <a:srgbClr val="00B0F0"/>
              </a:solidFill>
              <a:round/>
            </a:ln>
            <a:effectLst/>
          </c:spPr>
          <c:marker>
            <c:symbol val="circle"/>
            <c:size val="5"/>
            <c:spPr>
              <a:solidFill>
                <a:schemeClr val="accent1"/>
              </a:solidFill>
              <a:ln w="9525">
                <a:solidFill>
                  <a:srgbClr val="00B0F0"/>
                </a:solidFill>
              </a:ln>
              <a:effectLst/>
            </c:spPr>
          </c:marker>
          <c:cat>
            <c:strRef>
              <c:f>Sheet1!$C$22:$E$22</c:f>
              <c:strCache>
                <c:ptCount val="3"/>
                <c:pt idx="0">
                  <c:v>SOLAR LIGHT</c:v>
                </c:pt>
                <c:pt idx="1">
                  <c:v>LED BULB</c:v>
                </c:pt>
                <c:pt idx="2">
                  <c:v>TUBE LIGHT</c:v>
                </c:pt>
              </c:strCache>
            </c:strRef>
          </c:cat>
          <c:val>
            <c:numRef>
              <c:f>Sheet1!$C$23:$E$23</c:f>
              <c:numCache>
                <c:formatCode>General</c:formatCode>
                <c:ptCount val="3"/>
                <c:pt idx="0">
                  <c:v>0</c:v>
                </c:pt>
                <c:pt idx="1">
                  <c:v>2</c:v>
                </c:pt>
                <c:pt idx="2">
                  <c:v>27</c:v>
                </c:pt>
              </c:numCache>
            </c:numRef>
          </c:val>
          <c:smooth val="0"/>
          <c:extLst>
            <c:ext xmlns:c16="http://schemas.microsoft.com/office/drawing/2014/chart" uri="{C3380CC4-5D6E-409C-BE32-E72D297353CC}">
              <c16:uniqueId val="{00000000-FC0D-4D49-BDA2-0CE0C8CD5E30}"/>
            </c:ext>
          </c:extLst>
        </c:ser>
        <c:ser>
          <c:idx val="1"/>
          <c:order val="1"/>
          <c:tx>
            <c:strRef>
              <c:f>Sheet1!$B$24</c:f>
              <c:strCache>
                <c:ptCount val="1"/>
                <c:pt idx="0">
                  <c:v>WARD 17</c:v>
                </c:pt>
              </c:strCache>
            </c:strRef>
          </c:tx>
          <c:spPr>
            <a:ln w="28575" cap="rnd">
              <a:solidFill>
                <a:srgbClr val="FF0000"/>
              </a:solidFill>
              <a:round/>
            </a:ln>
            <a:effectLst/>
          </c:spPr>
          <c:marker>
            <c:symbol val="circle"/>
            <c:size val="5"/>
            <c:spPr>
              <a:solidFill>
                <a:schemeClr val="accent2"/>
              </a:solidFill>
              <a:ln w="9525">
                <a:solidFill>
                  <a:srgbClr val="FF0000"/>
                </a:solidFill>
              </a:ln>
              <a:effectLst/>
            </c:spPr>
          </c:marker>
          <c:cat>
            <c:strRef>
              <c:f>Sheet1!$C$22:$E$22</c:f>
              <c:strCache>
                <c:ptCount val="3"/>
                <c:pt idx="0">
                  <c:v>SOLAR LIGHT</c:v>
                </c:pt>
                <c:pt idx="1">
                  <c:v>LED BULB</c:v>
                </c:pt>
                <c:pt idx="2">
                  <c:v>TUBE LIGHT</c:v>
                </c:pt>
              </c:strCache>
            </c:strRef>
          </c:cat>
          <c:val>
            <c:numRef>
              <c:f>Sheet1!$C$24:$E$24</c:f>
              <c:numCache>
                <c:formatCode>General</c:formatCode>
                <c:ptCount val="3"/>
                <c:pt idx="0">
                  <c:v>0</c:v>
                </c:pt>
                <c:pt idx="1">
                  <c:v>8</c:v>
                </c:pt>
                <c:pt idx="2">
                  <c:v>45</c:v>
                </c:pt>
              </c:numCache>
            </c:numRef>
          </c:val>
          <c:smooth val="0"/>
          <c:extLst>
            <c:ext xmlns:c16="http://schemas.microsoft.com/office/drawing/2014/chart" uri="{C3380CC4-5D6E-409C-BE32-E72D297353CC}">
              <c16:uniqueId val="{00000001-FC0D-4D49-BDA2-0CE0C8CD5E30}"/>
            </c:ext>
          </c:extLst>
        </c:ser>
        <c:dLbls>
          <c:showLegendKey val="0"/>
          <c:showVal val="0"/>
          <c:showCatName val="0"/>
          <c:showSerName val="0"/>
          <c:showPercent val="0"/>
          <c:showBubbleSize val="0"/>
        </c:dLbls>
        <c:marker val="1"/>
        <c:smooth val="0"/>
        <c:axId val="1059763216"/>
        <c:axId val="1052150368"/>
      </c:lineChart>
      <c:catAx>
        <c:axId val="1059763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052150368"/>
        <c:crosses val="autoZero"/>
        <c:auto val="1"/>
        <c:lblAlgn val="ctr"/>
        <c:lblOffset val="100"/>
        <c:noMultiLvlLbl val="0"/>
      </c:catAx>
      <c:valAx>
        <c:axId val="10521503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sz="800"/>
                  <a:t>TYPE</a:t>
                </a:r>
                <a:r>
                  <a:rPr lang="en-IN" sz="800" baseline="0"/>
                  <a:t> OF STREET LIGHT</a:t>
                </a:r>
                <a:endParaRPr lang="en-IN" sz="800"/>
              </a:p>
            </c:rich>
          </c:tx>
          <c:overlay val="0"/>
          <c:spPr>
            <a:noFill/>
            <a:ln>
              <a:noFill/>
            </a:ln>
            <a:effectLst/>
          </c:spPr>
          <c:txPr>
            <a:bodyPr rot="-54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059763216"/>
        <c:crosses val="autoZero"/>
        <c:crossBetween val="between"/>
      </c:valAx>
      <c:spPr>
        <a:noFill/>
        <a:ln>
          <a:solidFill>
            <a:sysClr val="windowText" lastClr="000000"/>
          </a:solidFill>
        </a:ln>
        <a:effectLst/>
      </c:spPr>
    </c:plotArea>
    <c:legend>
      <c:legendPos val="b"/>
      <c:overlay val="0"/>
      <c:spPr>
        <a:noFill/>
        <a:ln>
          <a:solidFill>
            <a:sysClr val="windowText" lastClr="000000"/>
          </a:solidFill>
        </a:ln>
        <a:effectLst/>
      </c:spPr>
      <c:txPr>
        <a:bodyPr rot="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solidFill>
      <a:round/>
    </a:ln>
    <a:effectLst/>
  </c:spPr>
  <c:txPr>
    <a:bodyPr/>
    <a:lstStyle/>
    <a:p>
      <a:pPr>
        <a:defRPr b="1">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96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IN"/>
              <a:t>TYPE OF STREET LIGHT IN BAIDYABATI WARD 9 &amp; 17 (2024)</a:t>
            </a:r>
          </a:p>
        </c:rich>
      </c:tx>
      <c:overlay val="0"/>
      <c:spPr>
        <a:noFill/>
        <a:ln>
          <a:solidFill>
            <a:sysClr val="windowText" lastClr="000000"/>
          </a:solidFill>
        </a:ln>
        <a:effectLst/>
      </c:spPr>
      <c:txPr>
        <a:bodyPr rot="0" spcFirstLastPara="1" vertOverflow="ellipsis" vert="horz" wrap="square" anchor="ctr" anchorCtr="1"/>
        <a:lstStyle/>
        <a:p>
          <a:pPr>
            <a:defRPr sz="96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lineChart>
        <c:grouping val="standard"/>
        <c:varyColors val="0"/>
        <c:ser>
          <c:idx val="0"/>
          <c:order val="0"/>
          <c:tx>
            <c:strRef>
              <c:f>Sheet1!$H$2</c:f>
              <c:strCache>
                <c:ptCount val="1"/>
                <c:pt idx="0">
                  <c:v>WARD 9</c:v>
                </c:pt>
              </c:strCache>
            </c:strRef>
          </c:tx>
          <c:spPr>
            <a:ln w="28575" cap="rnd">
              <a:solidFill>
                <a:srgbClr val="00B0F0"/>
              </a:solidFill>
              <a:round/>
            </a:ln>
            <a:effectLst/>
          </c:spPr>
          <c:marker>
            <c:symbol val="circle"/>
            <c:size val="5"/>
            <c:spPr>
              <a:solidFill>
                <a:schemeClr val="accent1"/>
              </a:solidFill>
              <a:ln w="9525">
                <a:solidFill>
                  <a:srgbClr val="00B0F0"/>
                </a:solidFill>
              </a:ln>
              <a:effectLst/>
            </c:spPr>
          </c:marker>
          <c:cat>
            <c:strRef>
              <c:f>Sheet1!$I$1:$K$1</c:f>
              <c:strCache>
                <c:ptCount val="3"/>
                <c:pt idx="0">
                  <c:v>SOLAR LIGHT</c:v>
                </c:pt>
                <c:pt idx="1">
                  <c:v>LED BULB</c:v>
                </c:pt>
                <c:pt idx="2">
                  <c:v>TUBE LIGHT</c:v>
                </c:pt>
              </c:strCache>
            </c:strRef>
          </c:cat>
          <c:val>
            <c:numRef>
              <c:f>Sheet1!$I$2:$K$2</c:f>
              <c:numCache>
                <c:formatCode>General</c:formatCode>
                <c:ptCount val="3"/>
                <c:pt idx="0">
                  <c:v>2</c:v>
                </c:pt>
                <c:pt idx="1">
                  <c:v>17</c:v>
                </c:pt>
                <c:pt idx="2">
                  <c:v>37</c:v>
                </c:pt>
              </c:numCache>
            </c:numRef>
          </c:val>
          <c:smooth val="0"/>
          <c:extLst>
            <c:ext xmlns:c16="http://schemas.microsoft.com/office/drawing/2014/chart" uri="{C3380CC4-5D6E-409C-BE32-E72D297353CC}">
              <c16:uniqueId val="{00000000-9787-49AD-81BE-97B1D50B25C0}"/>
            </c:ext>
          </c:extLst>
        </c:ser>
        <c:ser>
          <c:idx val="1"/>
          <c:order val="1"/>
          <c:tx>
            <c:strRef>
              <c:f>Sheet1!$H$3</c:f>
              <c:strCache>
                <c:ptCount val="1"/>
                <c:pt idx="0">
                  <c:v>WARD 17</c:v>
                </c:pt>
              </c:strCache>
            </c:strRef>
          </c:tx>
          <c:spPr>
            <a:ln w="28575" cap="rnd">
              <a:solidFill>
                <a:srgbClr val="FF0000"/>
              </a:solidFill>
              <a:round/>
            </a:ln>
            <a:effectLst/>
          </c:spPr>
          <c:marker>
            <c:symbol val="circle"/>
            <c:size val="5"/>
            <c:spPr>
              <a:solidFill>
                <a:schemeClr val="accent2"/>
              </a:solidFill>
              <a:ln w="9525">
                <a:solidFill>
                  <a:srgbClr val="FF0000"/>
                </a:solidFill>
              </a:ln>
              <a:effectLst/>
            </c:spPr>
          </c:marker>
          <c:cat>
            <c:strRef>
              <c:f>Sheet1!$I$1:$K$1</c:f>
              <c:strCache>
                <c:ptCount val="3"/>
                <c:pt idx="0">
                  <c:v>SOLAR LIGHT</c:v>
                </c:pt>
                <c:pt idx="1">
                  <c:v>LED BULB</c:v>
                </c:pt>
                <c:pt idx="2">
                  <c:v>TUBE LIGHT</c:v>
                </c:pt>
              </c:strCache>
            </c:strRef>
          </c:cat>
          <c:val>
            <c:numRef>
              <c:f>Sheet1!$I$3:$K$3</c:f>
              <c:numCache>
                <c:formatCode>General</c:formatCode>
                <c:ptCount val="3"/>
                <c:pt idx="0">
                  <c:v>3</c:v>
                </c:pt>
                <c:pt idx="1">
                  <c:v>22</c:v>
                </c:pt>
                <c:pt idx="2">
                  <c:v>75</c:v>
                </c:pt>
              </c:numCache>
            </c:numRef>
          </c:val>
          <c:smooth val="0"/>
          <c:extLst>
            <c:ext xmlns:c16="http://schemas.microsoft.com/office/drawing/2014/chart" uri="{C3380CC4-5D6E-409C-BE32-E72D297353CC}">
              <c16:uniqueId val="{00000001-9787-49AD-81BE-97B1D50B25C0}"/>
            </c:ext>
          </c:extLst>
        </c:ser>
        <c:dLbls>
          <c:showLegendKey val="0"/>
          <c:showVal val="0"/>
          <c:showCatName val="0"/>
          <c:showSerName val="0"/>
          <c:showPercent val="0"/>
          <c:showBubbleSize val="0"/>
        </c:dLbls>
        <c:marker val="1"/>
        <c:smooth val="0"/>
        <c:axId val="2127518335"/>
        <c:axId val="2127525055"/>
      </c:lineChart>
      <c:catAx>
        <c:axId val="212751833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2127525055"/>
        <c:crosses val="autoZero"/>
        <c:auto val="1"/>
        <c:lblAlgn val="ctr"/>
        <c:lblOffset val="100"/>
        <c:noMultiLvlLbl val="0"/>
      </c:catAx>
      <c:valAx>
        <c:axId val="21275250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a:t>TYPE OF STREET LIGHT</a:t>
                </a:r>
              </a:p>
            </c:rich>
          </c:tx>
          <c:overlay val="0"/>
          <c:spPr>
            <a:noFill/>
            <a:ln>
              <a:noFill/>
            </a:ln>
            <a:effectLst/>
          </c:spPr>
          <c:txPr>
            <a:bodyPr rot="-54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2127518335"/>
        <c:crosses val="autoZero"/>
        <c:crossBetween val="between"/>
      </c:valAx>
      <c:spPr>
        <a:noFill/>
        <a:ln>
          <a:solidFill>
            <a:sysClr val="windowText" lastClr="000000"/>
          </a:solidFill>
        </a:ln>
        <a:effectLst/>
      </c:spPr>
    </c:plotArea>
    <c:legend>
      <c:legendPos val="b"/>
      <c:overlay val="0"/>
      <c:spPr>
        <a:noFill/>
        <a:ln>
          <a:solidFill>
            <a:sysClr val="windowText" lastClr="000000"/>
          </a:solidFill>
        </a:ln>
        <a:effectLst/>
      </c:spPr>
      <c:txPr>
        <a:bodyPr rot="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solidFill>
      <a:round/>
    </a:ln>
    <a:effectLst/>
  </c:spPr>
  <c:txPr>
    <a:bodyPr/>
    <a:lstStyle/>
    <a:p>
      <a:pPr>
        <a:defRPr sz="800" b="1">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en-IN" sz="1100"/>
              <a:t>GROWTH OF POPULATION IN BAIDYABATI</a:t>
            </a:r>
          </a:p>
        </c:rich>
      </c:tx>
      <c:layout>
        <c:manualLayout>
          <c:xMode val="edge"/>
          <c:yMode val="edge"/>
          <c:x val="0.25800189132363405"/>
          <c:y val="3.1483359551822609E-3"/>
        </c:manualLayout>
      </c:layout>
      <c:overlay val="0"/>
      <c:spPr>
        <a:noFill/>
        <a:ln>
          <a:solidFill>
            <a:sysClr val="windowText" lastClr="000000"/>
          </a:solidFill>
        </a:ln>
        <a:effectLst/>
      </c:spPr>
      <c:txPr>
        <a:bodyPr rot="0" spcFirstLastPara="1" vertOverflow="ellipsis" vert="horz" wrap="square" anchor="ctr" anchorCtr="1"/>
        <a:lstStyle/>
        <a:p>
          <a:pPr>
            <a:defRPr sz="1400" b="1"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0.18256375093022575"/>
          <c:y val="0.24435575029705309"/>
          <c:w val="0.6002627998496386"/>
          <c:h val="0.62402668416447948"/>
        </c:manualLayout>
      </c:layout>
      <c:lineChart>
        <c:grouping val="standard"/>
        <c:varyColors val="0"/>
        <c:ser>
          <c:idx val="0"/>
          <c:order val="0"/>
          <c:tx>
            <c:strRef>
              <c:f>Sheet1!$A$5</c:f>
              <c:strCache>
                <c:ptCount val="1"/>
                <c:pt idx="0">
                  <c:v>YEAR</c:v>
                </c:pt>
              </c:strCache>
            </c:strRef>
          </c:tx>
          <c:spPr>
            <a:ln w="28575" cap="rnd">
              <a:noFill/>
              <a:round/>
            </a:ln>
            <a:effectLst/>
          </c:spPr>
          <c:marker>
            <c:symbol val="circle"/>
            <c:size val="5"/>
            <c:spPr>
              <a:noFill/>
              <a:ln w="9525">
                <a:noFill/>
              </a:ln>
              <a:effectLst/>
            </c:spPr>
          </c:marker>
          <c:dLbls>
            <c:dLbl>
              <c:idx val="0"/>
              <c:layout>
                <c:manualLayout>
                  <c:x val="-6.2002653474900006E-2"/>
                  <c:y val="4.6326568780351733E-2"/>
                </c:manualLayout>
              </c:layout>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9.885688157293096E-2"/>
                      <c:h val="8.0455069927853215E-2"/>
                    </c:manualLayout>
                  </c15:layout>
                </c:ext>
                <c:ext xmlns:c16="http://schemas.microsoft.com/office/drawing/2014/chart" uri="{C3380CC4-5D6E-409C-BE32-E72D297353CC}">
                  <c16:uniqueId val="{00000000-C97D-4DC0-8081-78B95D7ABAF5}"/>
                </c:ext>
              </c:extLst>
            </c:dLbl>
            <c:dLbl>
              <c:idx val="1"/>
              <c:layout>
                <c:manualLayout>
                  <c:x val="-4.0283493369913208E-2"/>
                  <c:y val="4.833929273333587E-2"/>
                </c:manualLayout>
              </c:layout>
              <c:dLblPos val="r"/>
              <c:showLegendKey val="0"/>
              <c:showVal val="1"/>
              <c:showCatName val="0"/>
              <c:showSerName val="0"/>
              <c:showPercent val="0"/>
              <c:showBubbleSize val="0"/>
              <c:extLst>
                <c:ext xmlns:c15="http://schemas.microsoft.com/office/drawing/2012/chart" uri="{CE6537A1-D6FC-4f65-9D91-7224C49458BB}">
                  <c15:layout>
                    <c:manualLayout>
                      <c:w val="5.5959517406003259E-2"/>
                      <c:h val="8.2083127290248137E-2"/>
                    </c:manualLayout>
                  </c15:layout>
                </c:ext>
                <c:ext xmlns:c16="http://schemas.microsoft.com/office/drawing/2014/chart" uri="{C3380CC4-5D6E-409C-BE32-E72D297353CC}">
                  <c16:uniqueId val="{00000001-C97D-4DC0-8081-78B95D7ABAF5}"/>
                </c:ext>
              </c:extLst>
            </c:dLbl>
            <c:dLbl>
              <c:idx val="2"/>
              <c:layout>
                <c:manualLayout>
                  <c:x val="-2.4279835390946587E-2"/>
                  <c:y val="4.6326410285670666E-2"/>
                </c:manualLayout>
              </c:layout>
              <c:dLblPos val="r"/>
              <c:showLegendKey val="0"/>
              <c:showVal val="1"/>
              <c:showCatName val="0"/>
              <c:showSerName val="0"/>
              <c:showPercent val="0"/>
              <c:showBubbleSize val="0"/>
              <c:extLst>
                <c:ext xmlns:c15="http://schemas.microsoft.com/office/drawing/2012/chart" uri="{CE6537A1-D6FC-4f65-9D91-7224C49458BB}">
                  <c15:layout>
                    <c:manualLayout>
                      <c:w val="5.5959517406003259E-2"/>
                      <c:h val="8.6108892185578254E-2"/>
                    </c:manualLayout>
                  </c15:layout>
                </c:ext>
                <c:ext xmlns:c16="http://schemas.microsoft.com/office/drawing/2014/chart" uri="{C3380CC4-5D6E-409C-BE32-E72D297353CC}">
                  <c16:uniqueId val="{00000002-C97D-4DC0-8081-78B95D7ABAF5}"/>
                </c:ext>
              </c:extLst>
            </c:dLbl>
            <c:spPr>
              <a:noFill/>
              <a:ln>
                <a:noFill/>
              </a:ln>
              <a:effectLst/>
            </c:spPr>
            <c:txPr>
              <a:bodyPr rot="0" spcFirstLastPara="1" vertOverflow="clip" horzOverflow="clip" vert="horz" wrap="square" lIns="36576" tIns="18288" rIns="36576" bIns="18288" anchor="ctr" anchorCtr="1">
                <a:spAutoFit/>
              </a:bodyPr>
              <a:lstStyle/>
              <a:p>
                <a:pPr>
                  <a:defRPr sz="9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val>
            <c:numRef>
              <c:f>Sheet1!$B$5:$D$5</c:f>
              <c:numCache>
                <c:formatCode>General</c:formatCode>
                <c:ptCount val="3"/>
                <c:pt idx="0">
                  <c:v>2001</c:v>
                </c:pt>
                <c:pt idx="1">
                  <c:v>2011</c:v>
                </c:pt>
                <c:pt idx="2">
                  <c:v>2021</c:v>
                </c:pt>
              </c:numCache>
            </c:numRef>
          </c:val>
          <c:smooth val="0"/>
          <c:extLst>
            <c:ext xmlns:c16="http://schemas.microsoft.com/office/drawing/2014/chart" uri="{C3380CC4-5D6E-409C-BE32-E72D297353CC}">
              <c16:uniqueId val="{00000003-C97D-4DC0-8081-78B95D7ABAF5}"/>
            </c:ext>
          </c:extLst>
        </c:ser>
        <c:ser>
          <c:idx val="1"/>
          <c:order val="1"/>
          <c:tx>
            <c:strRef>
              <c:f>Sheet1!$A$6</c:f>
              <c:strCache>
                <c:ptCount val="1"/>
                <c:pt idx="0">
                  <c:v>GROWTH OF  POPULATION</c:v>
                </c:pt>
              </c:strCache>
            </c:strRef>
          </c:tx>
          <c:spPr>
            <a:ln w="28575" cap="rnd">
              <a:solidFill>
                <a:srgbClr val="00B0F0"/>
              </a:solidFill>
              <a:round/>
            </a:ln>
            <a:effectLst/>
          </c:spPr>
          <c:marker>
            <c:symbol val="circle"/>
            <c:size val="5"/>
            <c:spPr>
              <a:solidFill>
                <a:schemeClr val="tx1"/>
              </a:solidFill>
              <a:ln w="9525">
                <a:solidFill>
                  <a:srgbClr val="00B0F0"/>
                </a:solidFill>
              </a:ln>
              <a:effectLst/>
            </c:spPr>
          </c:marker>
          <c:dLbls>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Sheet1!$B$6:$D$6</c:f>
              <c:numCache>
                <c:formatCode>General</c:formatCode>
                <c:ptCount val="3"/>
                <c:pt idx="0">
                  <c:v>108231</c:v>
                </c:pt>
                <c:pt idx="1">
                  <c:v>121110</c:v>
                </c:pt>
                <c:pt idx="2">
                  <c:v>142210</c:v>
                </c:pt>
              </c:numCache>
            </c:numRef>
          </c:val>
          <c:smooth val="0"/>
          <c:extLst>
            <c:ext xmlns:c16="http://schemas.microsoft.com/office/drawing/2014/chart" uri="{C3380CC4-5D6E-409C-BE32-E72D297353CC}">
              <c16:uniqueId val="{00000004-C97D-4DC0-8081-78B95D7ABAF5}"/>
            </c:ext>
          </c:extLst>
        </c:ser>
        <c:dLbls>
          <c:dLblPos val="t"/>
          <c:showLegendKey val="0"/>
          <c:showVal val="1"/>
          <c:showCatName val="0"/>
          <c:showSerName val="0"/>
          <c:showPercent val="0"/>
          <c:showBubbleSize val="0"/>
        </c:dLbls>
        <c:marker val="1"/>
        <c:smooth val="0"/>
        <c:axId val="2032109903"/>
        <c:axId val="2032095983"/>
      </c:lineChart>
      <c:catAx>
        <c:axId val="2032109903"/>
        <c:scaling>
          <c:orientation val="minMax"/>
        </c:scaling>
        <c:delete val="1"/>
        <c:axPos val="b"/>
        <c:title>
          <c:tx>
            <c:rich>
              <a:bodyPr rot="0" spcFirstLastPara="1" vertOverflow="ellipsis" vert="horz" wrap="square" anchor="ctr" anchorCtr="1"/>
              <a:lstStyle/>
              <a:p>
                <a:pPr>
                  <a:defRPr sz="1000" b="1"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IN"/>
                  <a:t>YEAR </a:t>
                </a:r>
              </a:p>
            </c:rich>
          </c:tx>
          <c:layout>
            <c:manualLayout>
              <c:xMode val="edge"/>
              <c:yMode val="edge"/>
              <c:x val="0.37645578156897053"/>
              <c:y val="0.90982587064676612"/>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majorTickMark val="out"/>
        <c:minorTickMark val="none"/>
        <c:tickLblPos val="nextTo"/>
        <c:crossAx val="2032095983"/>
        <c:crosses val="autoZero"/>
        <c:auto val="1"/>
        <c:lblAlgn val="ctr"/>
        <c:lblOffset val="100"/>
        <c:noMultiLvlLbl val="0"/>
      </c:catAx>
      <c:valAx>
        <c:axId val="20320959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IN"/>
                  <a:t>NO</a:t>
                </a:r>
                <a:r>
                  <a:rPr lang="en-IN" baseline="0"/>
                  <a:t> OF </a:t>
                </a:r>
                <a:r>
                  <a:rPr lang="en-IN"/>
                  <a:t>POPULATION</a:t>
                </a:r>
              </a:p>
            </c:rich>
          </c:tx>
          <c:layout>
            <c:manualLayout>
              <c:xMode val="edge"/>
              <c:yMode val="edge"/>
              <c:x val="3.4747193059200931E-2"/>
              <c:y val="0.21143348219532263"/>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2032109903"/>
        <c:crosses val="autoZero"/>
        <c:crossBetween val="between"/>
      </c:valAx>
      <c:spPr>
        <a:noFill/>
        <a:ln>
          <a:noFill/>
        </a:ln>
        <a:effectLst/>
      </c:spPr>
    </c:plotArea>
    <c:legend>
      <c:legendPos val="r"/>
      <c:legendEntry>
        <c:idx val="0"/>
        <c:delete val="1"/>
      </c:legendEntry>
      <c:layout>
        <c:manualLayout>
          <c:xMode val="edge"/>
          <c:yMode val="edge"/>
          <c:x val="0.77487276521182757"/>
          <c:y val="0.51228028314642493"/>
          <c:w val="0.20676891951006124"/>
          <c:h val="0.20876816703882164"/>
        </c:manualLayout>
      </c:layout>
      <c:overlay val="0"/>
      <c:spPr>
        <a:noFill/>
        <a:ln>
          <a:solidFill>
            <a:sysClr val="windowText" lastClr="000000"/>
          </a:solidFill>
        </a:ln>
        <a:effectLst/>
      </c:spPr>
      <c:txPr>
        <a:bodyPr rot="0" spcFirstLastPara="1" vertOverflow="ellipsis" vert="horz" wrap="square" anchor="ctr" anchorCtr="1"/>
        <a:lstStyle/>
        <a:p>
          <a:pPr>
            <a:defRPr sz="9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solidFill>
      <a:round/>
    </a:ln>
    <a:effectLst/>
  </c:spPr>
  <c:txPr>
    <a:bodyPr/>
    <a:lstStyle/>
    <a:p>
      <a:pPr>
        <a:defRPr b="1">
          <a:solidFill>
            <a:schemeClr val="tx1"/>
          </a:solidFill>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IN" sz="800"/>
              <a:t>GARBAGE DISPOSAL IN BAIDYABATI WARD 9 AND 17(2024)</a:t>
            </a:r>
          </a:p>
        </c:rich>
      </c:tx>
      <c:overlay val="0"/>
      <c:spPr>
        <a:noFill/>
        <a:ln>
          <a:solidFill>
            <a:sysClr val="windowText" lastClr="000000"/>
          </a:solidFill>
        </a:ln>
        <a:effectLst/>
      </c:spPr>
      <c:txPr>
        <a:bodyPr rot="0" spcFirstLastPara="1" vertOverflow="ellipsis" vert="horz" wrap="square" anchor="ctr" anchorCtr="1"/>
        <a:lstStyle/>
        <a:p>
          <a:pPr>
            <a:defRPr sz="80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Sheet12!$A$4</c:f>
              <c:strCache>
                <c:ptCount val="1"/>
                <c:pt idx="0">
                  <c:v>WARD 9</c:v>
                </c:pt>
              </c:strCache>
            </c:strRef>
          </c:tx>
          <c:spPr>
            <a:solidFill>
              <a:schemeClr val="accent4">
                <a:lumMod val="60000"/>
                <a:lumOff val="40000"/>
              </a:schemeClr>
            </a:solidFill>
            <a:ln>
              <a:noFill/>
            </a:ln>
            <a:effectLst/>
            <a:sp3d/>
          </c:spPr>
          <c:invertIfNegative val="0"/>
          <c:cat>
            <c:strRef>
              <c:f>Sheet12!$B$3:$C$3</c:f>
              <c:strCache>
                <c:ptCount val="2"/>
                <c:pt idx="0">
                  <c:v>DAILY</c:v>
                </c:pt>
                <c:pt idx="1">
                  <c:v>WEEKLY</c:v>
                </c:pt>
              </c:strCache>
            </c:strRef>
          </c:cat>
          <c:val>
            <c:numRef>
              <c:f>Sheet12!$B$4:$C$4</c:f>
              <c:numCache>
                <c:formatCode>0%</c:formatCode>
                <c:ptCount val="2"/>
                <c:pt idx="0">
                  <c:v>0.45</c:v>
                </c:pt>
                <c:pt idx="1">
                  <c:v>0.55000000000000004</c:v>
                </c:pt>
              </c:numCache>
            </c:numRef>
          </c:val>
          <c:shape val="cone"/>
          <c:extLst>
            <c:ext xmlns:c16="http://schemas.microsoft.com/office/drawing/2014/chart" uri="{C3380CC4-5D6E-409C-BE32-E72D297353CC}">
              <c16:uniqueId val="{00000000-447D-45C0-9A35-58EBC3982E19}"/>
            </c:ext>
          </c:extLst>
        </c:ser>
        <c:ser>
          <c:idx val="1"/>
          <c:order val="1"/>
          <c:tx>
            <c:strRef>
              <c:f>Sheet12!$A$5</c:f>
              <c:strCache>
                <c:ptCount val="1"/>
                <c:pt idx="0">
                  <c:v>WARD 17</c:v>
                </c:pt>
              </c:strCache>
            </c:strRef>
          </c:tx>
          <c:spPr>
            <a:solidFill>
              <a:srgbClr val="00B050"/>
            </a:solidFill>
            <a:ln>
              <a:noFill/>
            </a:ln>
            <a:effectLst/>
            <a:sp3d/>
          </c:spPr>
          <c:invertIfNegative val="0"/>
          <c:cat>
            <c:strRef>
              <c:f>Sheet12!$B$3:$C$3</c:f>
              <c:strCache>
                <c:ptCount val="2"/>
                <c:pt idx="0">
                  <c:v>DAILY</c:v>
                </c:pt>
                <c:pt idx="1">
                  <c:v>WEEKLY</c:v>
                </c:pt>
              </c:strCache>
            </c:strRef>
          </c:cat>
          <c:val>
            <c:numRef>
              <c:f>Sheet12!$B$5:$C$5</c:f>
              <c:numCache>
                <c:formatCode>0%</c:formatCode>
                <c:ptCount val="2"/>
                <c:pt idx="0">
                  <c:v>0.87</c:v>
                </c:pt>
                <c:pt idx="1">
                  <c:v>0.13</c:v>
                </c:pt>
              </c:numCache>
            </c:numRef>
          </c:val>
          <c:shape val="cone"/>
          <c:extLst>
            <c:ext xmlns:c16="http://schemas.microsoft.com/office/drawing/2014/chart" uri="{C3380CC4-5D6E-409C-BE32-E72D297353CC}">
              <c16:uniqueId val="{00000001-447D-45C0-9A35-58EBC3982E19}"/>
            </c:ext>
          </c:extLst>
        </c:ser>
        <c:dLbls>
          <c:showLegendKey val="0"/>
          <c:showVal val="0"/>
          <c:showCatName val="0"/>
          <c:showSerName val="0"/>
          <c:showPercent val="0"/>
          <c:showBubbleSize val="0"/>
        </c:dLbls>
        <c:gapWidth val="150"/>
        <c:shape val="box"/>
        <c:axId val="649275488"/>
        <c:axId val="649278368"/>
        <c:axId val="0"/>
      </c:bar3DChart>
      <c:catAx>
        <c:axId val="64927548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649278368"/>
        <c:crosses val="autoZero"/>
        <c:auto val="1"/>
        <c:lblAlgn val="ctr"/>
        <c:lblOffset val="100"/>
        <c:noMultiLvlLbl val="0"/>
      </c:catAx>
      <c:valAx>
        <c:axId val="6492783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a:t>% OG GARBAGE DISPOSE</a:t>
                </a:r>
              </a:p>
            </c:rich>
          </c:tx>
          <c:layout>
            <c:manualLayout>
              <c:xMode val="edge"/>
              <c:yMode val="edge"/>
              <c:x val="8.2550576700300526E-2"/>
              <c:y val="0.25005780346820811"/>
            </c:manualLayout>
          </c:layout>
          <c:overlay val="0"/>
          <c:spPr>
            <a:noFill/>
            <a:ln>
              <a:noFill/>
            </a:ln>
            <a:effectLst/>
          </c:spPr>
          <c:txPr>
            <a:bodyPr rot="-54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649275488"/>
        <c:crosses val="autoZero"/>
        <c:crossBetween val="between"/>
      </c:valAx>
      <c:spPr>
        <a:noFill/>
        <a:ln>
          <a:noFill/>
        </a:ln>
        <a:effectLst/>
      </c:spPr>
    </c:plotArea>
    <c:legend>
      <c:legendPos val="b"/>
      <c:overlay val="0"/>
      <c:spPr>
        <a:noFill/>
        <a:ln>
          <a:solidFill>
            <a:sysClr val="windowText" lastClr="000000"/>
          </a:solidFill>
        </a:ln>
        <a:effectLst/>
      </c:spPr>
      <c:txPr>
        <a:bodyPr rot="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solidFill>
      <a:round/>
    </a:ln>
    <a:effectLst/>
  </c:spPr>
  <c:txPr>
    <a:bodyPr/>
    <a:lstStyle/>
    <a:p>
      <a:pPr>
        <a:defRPr sz="900" b="1">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IN"/>
              <a:t>TIME PERIOD OF CLEANING DRAINS (2014)</a:t>
            </a:r>
          </a:p>
        </c:rich>
      </c:tx>
      <c:overlay val="0"/>
      <c:spPr>
        <a:noFill/>
        <a:ln>
          <a:solidFill>
            <a:sysClr val="windowText" lastClr="000000"/>
          </a:solidFill>
        </a:ln>
        <a:effectLst/>
      </c:spPr>
      <c:txPr>
        <a:bodyPr rot="0" spcFirstLastPara="1" vertOverflow="ellipsis" vert="horz" wrap="square" anchor="ctr" anchorCtr="1"/>
        <a:lstStyle/>
        <a:p>
          <a:pPr>
            <a:defRPr sz="96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Sheet12!$I$3</c:f>
              <c:strCache>
                <c:ptCount val="1"/>
                <c:pt idx="0">
                  <c:v>WARD 9</c:v>
                </c:pt>
              </c:strCache>
            </c:strRef>
          </c:tx>
          <c:spPr>
            <a:solidFill>
              <a:schemeClr val="accent1"/>
            </a:solidFill>
            <a:ln>
              <a:noFill/>
            </a:ln>
            <a:effectLst/>
            <a:sp3d/>
          </c:spPr>
          <c:invertIfNegative val="0"/>
          <c:cat>
            <c:strRef>
              <c:f>Sheet12!$J$2:$L$2</c:f>
              <c:strCache>
                <c:ptCount val="3"/>
                <c:pt idx="0">
                  <c:v>WEEKLY</c:v>
                </c:pt>
                <c:pt idx="1">
                  <c:v>MONTHLY</c:v>
                </c:pt>
                <c:pt idx="2">
                  <c:v>YEARLY</c:v>
                </c:pt>
              </c:strCache>
            </c:strRef>
          </c:cat>
          <c:val>
            <c:numRef>
              <c:f>Sheet12!$J$3:$L$3</c:f>
              <c:numCache>
                <c:formatCode>0%</c:formatCode>
                <c:ptCount val="3"/>
                <c:pt idx="0">
                  <c:v>0.15</c:v>
                </c:pt>
                <c:pt idx="1">
                  <c:v>0.35</c:v>
                </c:pt>
                <c:pt idx="2">
                  <c:v>0.56000000000000005</c:v>
                </c:pt>
              </c:numCache>
            </c:numRef>
          </c:val>
          <c:shape val="cone"/>
          <c:extLst>
            <c:ext xmlns:c16="http://schemas.microsoft.com/office/drawing/2014/chart" uri="{C3380CC4-5D6E-409C-BE32-E72D297353CC}">
              <c16:uniqueId val="{00000000-3FCF-4AE2-AFB3-93277CBDF70D}"/>
            </c:ext>
          </c:extLst>
        </c:ser>
        <c:ser>
          <c:idx val="1"/>
          <c:order val="1"/>
          <c:tx>
            <c:strRef>
              <c:f>Sheet12!$I$4</c:f>
              <c:strCache>
                <c:ptCount val="1"/>
                <c:pt idx="0">
                  <c:v>WARD 17</c:v>
                </c:pt>
              </c:strCache>
            </c:strRef>
          </c:tx>
          <c:spPr>
            <a:solidFill>
              <a:schemeClr val="accent2"/>
            </a:solidFill>
            <a:ln>
              <a:noFill/>
            </a:ln>
            <a:effectLst/>
            <a:sp3d/>
          </c:spPr>
          <c:invertIfNegative val="0"/>
          <c:cat>
            <c:strRef>
              <c:f>Sheet12!$J$2:$L$2</c:f>
              <c:strCache>
                <c:ptCount val="3"/>
                <c:pt idx="0">
                  <c:v>WEEKLY</c:v>
                </c:pt>
                <c:pt idx="1">
                  <c:v>MONTHLY</c:v>
                </c:pt>
                <c:pt idx="2">
                  <c:v>YEARLY</c:v>
                </c:pt>
              </c:strCache>
            </c:strRef>
          </c:cat>
          <c:val>
            <c:numRef>
              <c:f>Sheet12!$J$4:$L$4</c:f>
              <c:numCache>
                <c:formatCode>0%</c:formatCode>
                <c:ptCount val="3"/>
                <c:pt idx="0">
                  <c:v>0.27</c:v>
                </c:pt>
                <c:pt idx="1">
                  <c:v>0.51</c:v>
                </c:pt>
                <c:pt idx="2">
                  <c:v>0.6</c:v>
                </c:pt>
              </c:numCache>
            </c:numRef>
          </c:val>
          <c:shape val="cone"/>
          <c:extLst>
            <c:ext xmlns:c16="http://schemas.microsoft.com/office/drawing/2014/chart" uri="{C3380CC4-5D6E-409C-BE32-E72D297353CC}">
              <c16:uniqueId val="{00000001-3FCF-4AE2-AFB3-93277CBDF70D}"/>
            </c:ext>
          </c:extLst>
        </c:ser>
        <c:dLbls>
          <c:showLegendKey val="0"/>
          <c:showVal val="0"/>
          <c:showCatName val="0"/>
          <c:showSerName val="0"/>
          <c:showPercent val="0"/>
          <c:showBubbleSize val="0"/>
        </c:dLbls>
        <c:gapWidth val="150"/>
        <c:shape val="box"/>
        <c:axId val="1284084223"/>
        <c:axId val="1284096223"/>
        <c:axId val="0"/>
      </c:bar3DChart>
      <c:catAx>
        <c:axId val="1284084223"/>
        <c:scaling>
          <c:orientation val="minMax"/>
        </c:scaling>
        <c:delete val="0"/>
        <c:axPos val="l"/>
        <c:title>
          <c:tx>
            <c:rich>
              <a:bodyPr rot="-54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a:t>TIME PERIOD</a:t>
                </a:r>
              </a:p>
            </c:rich>
          </c:tx>
          <c:overlay val="0"/>
          <c:spPr>
            <a:noFill/>
            <a:ln>
              <a:noFill/>
            </a:ln>
            <a:effectLst/>
          </c:spPr>
          <c:txPr>
            <a:bodyPr rot="-54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284096223"/>
        <c:crosses val="autoZero"/>
        <c:auto val="1"/>
        <c:lblAlgn val="ctr"/>
        <c:lblOffset val="100"/>
        <c:noMultiLvlLbl val="0"/>
      </c:catAx>
      <c:valAx>
        <c:axId val="128409622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a:t>% OF CLEANING DRAINS</a:t>
                </a:r>
              </a:p>
            </c:rich>
          </c:tx>
          <c:layout>
            <c:manualLayout>
              <c:xMode val="edge"/>
              <c:yMode val="edge"/>
              <c:x val="0.32129902240480807"/>
              <c:y val="0.72706309438592898"/>
            </c:manualLayout>
          </c:layout>
          <c:overlay val="0"/>
          <c:spPr>
            <a:noFill/>
            <a:ln>
              <a:noFill/>
            </a:ln>
            <a:effectLst/>
          </c:spPr>
          <c:txPr>
            <a:bodyPr rot="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28408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solidFill>
      <a:round/>
    </a:ln>
    <a:effectLst/>
  </c:spPr>
  <c:txPr>
    <a:bodyPr/>
    <a:lstStyle/>
    <a:p>
      <a:pPr>
        <a:defRPr sz="800" b="1">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IN"/>
              <a:t>TIME PERIOD OF CLEANING DRAINS (2024)</a:t>
            </a:r>
          </a:p>
        </c:rich>
      </c:tx>
      <c:overlay val="0"/>
      <c:spPr>
        <a:noFill/>
        <a:ln>
          <a:solidFill>
            <a:sysClr val="windowText" lastClr="000000"/>
          </a:solidFill>
        </a:ln>
        <a:effectLst/>
      </c:spPr>
      <c:txPr>
        <a:bodyPr rot="0" spcFirstLastPara="1" vertOverflow="ellipsis" vert="horz" wrap="square" anchor="ctr" anchorCtr="1"/>
        <a:lstStyle/>
        <a:p>
          <a:pPr>
            <a:defRPr sz="96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3120476088735103"/>
          <c:y val="0.26465408805031448"/>
          <c:w val="0.58988276697047537"/>
          <c:h val="0.36012875749021939"/>
        </c:manualLayout>
      </c:layout>
      <c:bar3DChart>
        <c:barDir val="bar"/>
        <c:grouping val="clustered"/>
        <c:varyColors val="0"/>
        <c:ser>
          <c:idx val="0"/>
          <c:order val="0"/>
          <c:tx>
            <c:strRef>
              <c:f>Sheet12!$N$3</c:f>
              <c:strCache>
                <c:ptCount val="1"/>
                <c:pt idx="0">
                  <c:v>WARD 9</c:v>
                </c:pt>
              </c:strCache>
            </c:strRef>
          </c:tx>
          <c:spPr>
            <a:solidFill>
              <a:schemeClr val="accent1"/>
            </a:solidFill>
            <a:ln>
              <a:noFill/>
            </a:ln>
            <a:effectLst/>
            <a:sp3d/>
          </c:spPr>
          <c:invertIfNegative val="0"/>
          <c:cat>
            <c:strRef>
              <c:f>Sheet12!$O$2:$Q$2</c:f>
              <c:strCache>
                <c:ptCount val="3"/>
                <c:pt idx="0">
                  <c:v>WEEKLY</c:v>
                </c:pt>
                <c:pt idx="1">
                  <c:v>MONTHLY</c:v>
                </c:pt>
                <c:pt idx="2">
                  <c:v>YEARLY</c:v>
                </c:pt>
              </c:strCache>
            </c:strRef>
          </c:cat>
          <c:val>
            <c:numRef>
              <c:f>Sheet12!$O$3:$Q$3</c:f>
              <c:numCache>
                <c:formatCode>0%</c:formatCode>
                <c:ptCount val="3"/>
                <c:pt idx="0">
                  <c:v>0.35</c:v>
                </c:pt>
                <c:pt idx="1">
                  <c:v>0.35</c:v>
                </c:pt>
                <c:pt idx="2">
                  <c:v>0.56000000000000005</c:v>
                </c:pt>
              </c:numCache>
            </c:numRef>
          </c:val>
          <c:shape val="cone"/>
          <c:extLst>
            <c:ext xmlns:c16="http://schemas.microsoft.com/office/drawing/2014/chart" uri="{C3380CC4-5D6E-409C-BE32-E72D297353CC}">
              <c16:uniqueId val="{00000000-825F-4B65-879F-9761F1B16C9C}"/>
            </c:ext>
          </c:extLst>
        </c:ser>
        <c:ser>
          <c:idx val="1"/>
          <c:order val="1"/>
          <c:tx>
            <c:strRef>
              <c:f>Sheet12!$N$4</c:f>
              <c:strCache>
                <c:ptCount val="1"/>
                <c:pt idx="0">
                  <c:v>WARD 17</c:v>
                </c:pt>
              </c:strCache>
            </c:strRef>
          </c:tx>
          <c:spPr>
            <a:solidFill>
              <a:schemeClr val="accent2"/>
            </a:solidFill>
            <a:ln>
              <a:noFill/>
            </a:ln>
            <a:effectLst/>
            <a:sp3d/>
          </c:spPr>
          <c:invertIfNegative val="0"/>
          <c:cat>
            <c:strRef>
              <c:f>Sheet12!$O$2:$Q$2</c:f>
              <c:strCache>
                <c:ptCount val="3"/>
                <c:pt idx="0">
                  <c:v>WEEKLY</c:v>
                </c:pt>
                <c:pt idx="1">
                  <c:v>MONTHLY</c:v>
                </c:pt>
                <c:pt idx="2">
                  <c:v>YEARLY</c:v>
                </c:pt>
              </c:strCache>
            </c:strRef>
          </c:cat>
          <c:val>
            <c:numRef>
              <c:f>Sheet12!$O$4:$Q$4</c:f>
              <c:numCache>
                <c:formatCode>0%</c:formatCode>
                <c:ptCount val="3"/>
                <c:pt idx="0">
                  <c:v>0.67</c:v>
                </c:pt>
                <c:pt idx="1">
                  <c:v>0.51</c:v>
                </c:pt>
                <c:pt idx="2">
                  <c:v>0.6</c:v>
                </c:pt>
              </c:numCache>
            </c:numRef>
          </c:val>
          <c:shape val="cone"/>
          <c:extLst>
            <c:ext xmlns:c16="http://schemas.microsoft.com/office/drawing/2014/chart" uri="{C3380CC4-5D6E-409C-BE32-E72D297353CC}">
              <c16:uniqueId val="{00000001-825F-4B65-879F-9761F1B16C9C}"/>
            </c:ext>
          </c:extLst>
        </c:ser>
        <c:dLbls>
          <c:showLegendKey val="0"/>
          <c:showVal val="0"/>
          <c:showCatName val="0"/>
          <c:showSerName val="0"/>
          <c:showPercent val="0"/>
          <c:showBubbleSize val="0"/>
        </c:dLbls>
        <c:gapWidth val="150"/>
        <c:shape val="box"/>
        <c:axId val="858004336"/>
        <c:axId val="858009136"/>
        <c:axId val="0"/>
      </c:bar3DChart>
      <c:catAx>
        <c:axId val="858004336"/>
        <c:scaling>
          <c:orientation val="minMax"/>
        </c:scaling>
        <c:delete val="0"/>
        <c:axPos val="l"/>
        <c:title>
          <c:tx>
            <c:rich>
              <a:bodyPr rot="-54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a:t>TIME</a:t>
                </a:r>
                <a:r>
                  <a:rPr lang="en-IN" baseline="0"/>
                  <a:t> PERIOD</a:t>
                </a:r>
                <a:endParaRPr lang="en-IN"/>
              </a:p>
            </c:rich>
          </c:tx>
          <c:overlay val="0"/>
          <c:spPr>
            <a:noFill/>
            <a:ln>
              <a:noFill/>
            </a:ln>
            <a:effectLst/>
          </c:spPr>
          <c:txPr>
            <a:bodyPr rot="-54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858009136"/>
        <c:crosses val="autoZero"/>
        <c:auto val="1"/>
        <c:lblAlgn val="ctr"/>
        <c:lblOffset val="100"/>
        <c:noMultiLvlLbl val="0"/>
      </c:catAx>
      <c:valAx>
        <c:axId val="8580091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85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sz="850" baseline="0"/>
                  <a:t>% OF CLEANING DRAINS</a:t>
                </a:r>
              </a:p>
            </c:rich>
          </c:tx>
          <c:layout>
            <c:manualLayout>
              <c:xMode val="edge"/>
              <c:yMode val="edge"/>
              <c:x val="0.28400319525276729"/>
              <c:y val="0.75422968355370668"/>
            </c:manualLayout>
          </c:layout>
          <c:overlay val="0"/>
          <c:spPr>
            <a:noFill/>
            <a:ln>
              <a:noFill/>
            </a:ln>
            <a:effectLst/>
          </c:spPr>
          <c:txPr>
            <a:bodyPr rot="0" spcFirstLastPara="1" vertOverflow="ellipsis" vert="horz" wrap="square" anchor="ctr" anchorCtr="1"/>
            <a:lstStyle/>
            <a:p>
              <a:pPr>
                <a:defRPr sz="85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8580043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chemeClr val="tx1"/>
      </a:solidFill>
      <a:round/>
    </a:ln>
    <a:effectLst/>
  </c:spPr>
  <c:txPr>
    <a:bodyPr/>
    <a:lstStyle/>
    <a:p>
      <a:pPr>
        <a:defRPr sz="800" b="1">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90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IN" sz="900"/>
              <a:t>TYPE OF SCHOOLS IN BAIDYABATI WARD 9</a:t>
            </a:r>
            <a:r>
              <a:rPr lang="en-IN" sz="900" baseline="0"/>
              <a:t> &amp; 17 (2014)</a:t>
            </a:r>
            <a:endParaRPr lang="en-IN" sz="900"/>
          </a:p>
        </c:rich>
      </c:tx>
      <c:layout>
        <c:manualLayout>
          <c:xMode val="edge"/>
          <c:yMode val="edge"/>
          <c:x val="0.11523046092184369"/>
          <c:y val="2.7777777777777776E-2"/>
        </c:manualLayout>
      </c:layout>
      <c:overlay val="0"/>
      <c:spPr>
        <a:noFill/>
        <a:ln>
          <a:solidFill>
            <a:sysClr val="windowText" lastClr="000000"/>
          </a:solidFill>
        </a:ln>
        <a:effectLst/>
      </c:spPr>
      <c:txPr>
        <a:bodyPr rot="0" spcFirstLastPara="1" vertOverflow="ellipsis" vert="horz" wrap="square" anchor="ctr" anchorCtr="1"/>
        <a:lstStyle/>
        <a:p>
          <a:pPr>
            <a:defRPr sz="90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37661854768154E-2"/>
          <c:y val="0.22777777777777777"/>
          <c:w val="0.89678937007874016"/>
          <c:h val="0.48329760863225429"/>
        </c:manualLayout>
      </c:layout>
      <c:bar3DChart>
        <c:barDir val="col"/>
        <c:grouping val="clustered"/>
        <c:varyColors val="0"/>
        <c:ser>
          <c:idx val="0"/>
          <c:order val="0"/>
          <c:tx>
            <c:strRef>
              <c:f>Sheet8!$B$2</c:f>
              <c:strCache>
                <c:ptCount val="1"/>
                <c:pt idx="0">
                  <c:v>WARD 9</c:v>
                </c:pt>
              </c:strCache>
            </c:strRef>
          </c:tx>
          <c:spPr>
            <a:solidFill>
              <a:srgbClr val="002060"/>
            </a:solidFill>
            <a:ln>
              <a:noFill/>
            </a:ln>
            <a:effectLst/>
            <a:sp3d/>
          </c:spPr>
          <c:invertIfNegative val="0"/>
          <c:cat>
            <c:strRef>
              <c:f>Sheet8!$A$3:$A$6</c:f>
              <c:strCache>
                <c:ptCount val="4"/>
                <c:pt idx="0">
                  <c:v>PLAY SCHOOL</c:v>
                </c:pt>
                <c:pt idx="1">
                  <c:v>PRIMARY</c:v>
                </c:pt>
                <c:pt idx="2">
                  <c:v>SECONDARY</c:v>
                </c:pt>
                <c:pt idx="3">
                  <c:v>HIGHER SECONDARY</c:v>
                </c:pt>
              </c:strCache>
            </c:strRef>
          </c:cat>
          <c:val>
            <c:numRef>
              <c:f>Sheet8!$B$3:$B$6</c:f>
              <c:numCache>
                <c:formatCode>General</c:formatCode>
                <c:ptCount val="4"/>
                <c:pt idx="1">
                  <c:v>1</c:v>
                </c:pt>
                <c:pt idx="2">
                  <c:v>3</c:v>
                </c:pt>
                <c:pt idx="3">
                  <c:v>5</c:v>
                </c:pt>
              </c:numCache>
            </c:numRef>
          </c:val>
          <c:shape val="cylinder"/>
          <c:extLst>
            <c:ext xmlns:c16="http://schemas.microsoft.com/office/drawing/2014/chart" uri="{C3380CC4-5D6E-409C-BE32-E72D297353CC}">
              <c16:uniqueId val="{00000000-B87D-492F-B0D2-933EB58FCEC9}"/>
            </c:ext>
          </c:extLst>
        </c:ser>
        <c:ser>
          <c:idx val="1"/>
          <c:order val="1"/>
          <c:tx>
            <c:strRef>
              <c:f>Sheet8!$C$2</c:f>
              <c:strCache>
                <c:ptCount val="1"/>
                <c:pt idx="0">
                  <c:v>WARD 17</c:v>
                </c:pt>
              </c:strCache>
            </c:strRef>
          </c:tx>
          <c:spPr>
            <a:solidFill>
              <a:srgbClr val="FFCCFF"/>
            </a:solidFill>
            <a:ln>
              <a:noFill/>
            </a:ln>
            <a:effectLst/>
            <a:sp3d/>
          </c:spPr>
          <c:invertIfNegative val="0"/>
          <c:cat>
            <c:strRef>
              <c:f>Sheet8!$A$3:$A$6</c:f>
              <c:strCache>
                <c:ptCount val="4"/>
                <c:pt idx="0">
                  <c:v>PLAY SCHOOL</c:v>
                </c:pt>
                <c:pt idx="1">
                  <c:v>PRIMARY</c:v>
                </c:pt>
                <c:pt idx="2">
                  <c:v>SECONDARY</c:v>
                </c:pt>
                <c:pt idx="3">
                  <c:v>HIGHER SECONDARY</c:v>
                </c:pt>
              </c:strCache>
            </c:strRef>
          </c:cat>
          <c:val>
            <c:numRef>
              <c:f>Sheet8!$C$3:$C$6</c:f>
              <c:numCache>
                <c:formatCode>General</c:formatCode>
                <c:ptCount val="4"/>
                <c:pt idx="1">
                  <c:v>2</c:v>
                </c:pt>
                <c:pt idx="2">
                  <c:v>5</c:v>
                </c:pt>
                <c:pt idx="3">
                  <c:v>5</c:v>
                </c:pt>
              </c:numCache>
            </c:numRef>
          </c:val>
          <c:shape val="cylinder"/>
          <c:extLst>
            <c:ext xmlns:c16="http://schemas.microsoft.com/office/drawing/2014/chart" uri="{C3380CC4-5D6E-409C-BE32-E72D297353CC}">
              <c16:uniqueId val="{00000001-B87D-492F-B0D2-933EB58FCEC9}"/>
            </c:ext>
          </c:extLst>
        </c:ser>
        <c:dLbls>
          <c:showLegendKey val="0"/>
          <c:showVal val="0"/>
          <c:showCatName val="0"/>
          <c:showSerName val="0"/>
          <c:showPercent val="0"/>
          <c:showBubbleSize val="0"/>
        </c:dLbls>
        <c:gapWidth val="150"/>
        <c:shape val="box"/>
        <c:axId val="536730095"/>
        <c:axId val="472351631"/>
        <c:axId val="0"/>
      </c:bar3DChart>
      <c:catAx>
        <c:axId val="536730095"/>
        <c:scaling>
          <c:orientation val="minMax"/>
        </c:scaling>
        <c:delete val="0"/>
        <c:axPos val="b"/>
        <c:title>
          <c:tx>
            <c:rich>
              <a:bodyPr rot="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sz="800"/>
                  <a:t>TYPE</a:t>
                </a:r>
                <a:r>
                  <a:rPr lang="en-IN" sz="800" baseline="0"/>
                  <a:t> OF SCHOOLS</a:t>
                </a:r>
                <a:endParaRPr lang="en-IN" sz="800"/>
              </a:p>
            </c:rich>
          </c:tx>
          <c:layout>
            <c:manualLayout>
              <c:xMode val="edge"/>
              <c:yMode val="edge"/>
              <c:x val="0.36849978127734034"/>
              <c:y val="0.830961650627005"/>
            </c:manualLayout>
          </c:layout>
          <c:overlay val="0"/>
          <c:spPr>
            <a:noFill/>
            <a:ln>
              <a:noFill/>
            </a:ln>
            <a:effectLst/>
          </c:spPr>
          <c:txPr>
            <a:bodyPr rot="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472351631"/>
        <c:crosses val="autoZero"/>
        <c:auto val="1"/>
        <c:lblAlgn val="ctr"/>
        <c:lblOffset val="100"/>
        <c:noMultiLvlLbl val="0"/>
      </c:catAx>
      <c:valAx>
        <c:axId val="4723516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sz="800"/>
                  <a:t>NO</a:t>
                </a:r>
                <a:r>
                  <a:rPr lang="en-IN" sz="800" baseline="0"/>
                  <a:t> OF SCHOOLS</a:t>
                </a:r>
                <a:endParaRPr lang="en-IN" sz="800"/>
              </a:p>
            </c:rich>
          </c:tx>
          <c:layout>
            <c:manualLayout>
              <c:xMode val="edge"/>
              <c:yMode val="edge"/>
              <c:x val="4.6357018498940146E-2"/>
              <c:y val="0.33888888888888891"/>
            </c:manualLayout>
          </c:layout>
          <c:overlay val="0"/>
          <c:spPr>
            <a:noFill/>
            <a:ln>
              <a:noFill/>
            </a:ln>
            <a:effectLst/>
          </c:spPr>
          <c:txPr>
            <a:bodyPr rot="-54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536730095"/>
        <c:crosses val="autoZero"/>
        <c:crossBetween val="between"/>
      </c:valAx>
      <c:spPr>
        <a:noFill/>
        <a:ln>
          <a:solidFill>
            <a:sysClr val="windowText" lastClr="000000"/>
          </a:solidFill>
        </a:ln>
        <a:effectLst/>
      </c:spPr>
    </c:plotArea>
    <c:legend>
      <c:legendPos val="b"/>
      <c:layout>
        <c:manualLayout>
          <c:xMode val="edge"/>
          <c:yMode val="edge"/>
          <c:x val="0.27566054243219595"/>
          <c:y val="0.90340113735783023"/>
          <c:w val="0.46812335958005241"/>
          <c:h val="7.3450714494021574E-2"/>
        </c:manualLayout>
      </c:layout>
      <c:overlay val="0"/>
      <c:spPr>
        <a:noFill/>
        <a:ln>
          <a:solidFill>
            <a:schemeClr val="tx1"/>
          </a:solidFill>
        </a:ln>
        <a:effectLst/>
      </c:spPr>
      <c:txPr>
        <a:bodyPr rot="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solidFill>
      <a:round/>
    </a:ln>
    <a:effectLst/>
  </c:spPr>
  <c:txPr>
    <a:bodyPr/>
    <a:lstStyle/>
    <a:p>
      <a:pPr>
        <a:defRPr b="1">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90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IN" sz="900"/>
              <a:t>TYPE</a:t>
            </a:r>
            <a:r>
              <a:rPr lang="en-IN" sz="900" baseline="0"/>
              <a:t> OF SCHOOLS IN BAIDYABATI WARD 9 &amp; 17</a:t>
            </a:r>
          </a:p>
          <a:p>
            <a:pPr>
              <a:defRPr sz="900"/>
            </a:pPr>
            <a:r>
              <a:rPr lang="en-IN" sz="900" baseline="0"/>
              <a:t> ( 2024)</a:t>
            </a:r>
            <a:endParaRPr lang="en-IN" sz="900"/>
          </a:p>
        </c:rich>
      </c:tx>
      <c:overlay val="0"/>
      <c:spPr>
        <a:noFill/>
        <a:ln>
          <a:solidFill>
            <a:sysClr val="windowText" lastClr="000000"/>
          </a:solidFill>
        </a:ln>
        <a:effectLst/>
      </c:spPr>
      <c:txPr>
        <a:bodyPr rot="0" spcFirstLastPara="1" vertOverflow="ellipsis" vert="horz" wrap="square" anchor="ctr" anchorCtr="1"/>
        <a:lstStyle/>
        <a:p>
          <a:pPr>
            <a:defRPr sz="90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9.5881066337296067E-2"/>
          <c:y val="0.21479519182442619"/>
          <c:w val="0.87581107508620237"/>
          <c:h val="0.49829012397386496"/>
        </c:manualLayout>
      </c:layout>
      <c:bar3DChart>
        <c:barDir val="col"/>
        <c:grouping val="clustered"/>
        <c:varyColors val="0"/>
        <c:ser>
          <c:idx val="0"/>
          <c:order val="0"/>
          <c:tx>
            <c:strRef>
              <c:f>Sheet8!$G$2</c:f>
              <c:strCache>
                <c:ptCount val="1"/>
                <c:pt idx="0">
                  <c:v>WARD 9</c:v>
                </c:pt>
              </c:strCache>
            </c:strRef>
          </c:tx>
          <c:spPr>
            <a:solidFill>
              <a:srgbClr val="002060"/>
            </a:solidFill>
            <a:ln>
              <a:noFill/>
            </a:ln>
            <a:effectLst/>
            <a:sp3d/>
          </c:spPr>
          <c:invertIfNegative val="0"/>
          <c:cat>
            <c:strRef>
              <c:f>Sheet8!$F$3:$F$6</c:f>
              <c:strCache>
                <c:ptCount val="4"/>
                <c:pt idx="0">
                  <c:v>PLAY SCHOOL</c:v>
                </c:pt>
                <c:pt idx="1">
                  <c:v>PRIMARY</c:v>
                </c:pt>
                <c:pt idx="2">
                  <c:v>SECONDARY</c:v>
                </c:pt>
                <c:pt idx="3">
                  <c:v>HIGHER SECONDARY</c:v>
                </c:pt>
              </c:strCache>
            </c:strRef>
          </c:cat>
          <c:val>
            <c:numRef>
              <c:f>Sheet8!$G$3:$G$6</c:f>
              <c:numCache>
                <c:formatCode>General</c:formatCode>
                <c:ptCount val="4"/>
                <c:pt idx="0">
                  <c:v>1</c:v>
                </c:pt>
                <c:pt idx="1">
                  <c:v>3</c:v>
                </c:pt>
                <c:pt idx="2">
                  <c:v>4</c:v>
                </c:pt>
                <c:pt idx="3">
                  <c:v>5</c:v>
                </c:pt>
              </c:numCache>
            </c:numRef>
          </c:val>
          <c:shape val="cylinder"/>
          <c:extLst>
            <c:ext xmlns:c16="http://schemas.microsoft.com/office/drawing/2014/chart" uri="{C3380CC4-5D6E-409C-BE32-E72D297353CC}">
              <c16:uniqueId val="{00000000-F8F3-452D-9C77-A3D836308695}"/>
            </c:ext>
          </c:extLst>
        </c:ser>
        <c:ser>
          <c:idx val="1"/>
          <c:order val="1"/>
          <c:tx>
            <c:strRef>
              <c:f>Sheet8!$H$2</c:f>
              <c:strCache>
                <c:ptCount val="1"/>
                <c:pt idx="0">
                  <c:v>WARD 17</c:v>
                </c:pt>
              </c:strCache>
            </c:strRef>
          </c:tx>
          <c:spPr>
            <a:solidFill>
              <a:srgbClr val="FFCCFF"/>
            </a:solidFill>
            <a:ln>
              <a:noFill/>
            </a:ln>
            <a:effectLst/>
            <a:sp3d/>
          </c:spPr>
          <c:invertIfNegative val="0"/>
          <c:cat>
            <c:strRef>
              <c:f>Sheet8!$F$3:$F$6</c:f>
              <c:strCache>
                <c:ptCount val="4"/>
                <c:pt idx="0">
                  <c:v>PLAY SCHOOL</c:v>
                </c:pt>
                <c:pt idx="1">
                  <c:v>PRIMARY</c:v>
                </c:pt>
                <c:pt idx="2">
                  <c:v>SECONDARY</c:v>
                </c:pt>
                <c:pt idx="3">
                  <c:v>HIGHER SECONDARY</c:v>
                </c:pt>
              </c:strCache>
            </c:strRef>
          </c:cat>
          <c:val>
            <c:numRef>
              <c:f>Sheet8!$H$3:$H$6</c:f>
              <c:numCache>
                <c:formatCode>General</c:formatCode>
                <c:ptCount val="4"/>
                <c:pt idx="0">
                  <c:v>9</c:v>
                </c:pt>
                <c:pt idx="1">
                  <c:v>6</c:v>
                </c:pt>
                <c:pt idx="2">
                  <c:v>7</c:v>
                </c:pt>
                <c:pt idx="3">
                  <c:v>7</c:v>
                </c:pt>
              </c:numCache>
            </c:numRef>
          </c:val>
          <c:shape val="cylinder"/>
          <c:extLst>
            <c:ext xmlns:c16="http://schemas.microsoft.com/office/drawing/2014/chart" uri="{C3380CC4-5D6E-409C-BE32-E72D297353CC}">
              <c16:uniqueId val="{00000001-F8F3-452D-9C77-A3D836308695}"/>
            </c:ext>
          </c:extLst>
        </c:ser>
        <c:dLbls>
          <c:showLegendKey val="0"/>
          <c:showVal val="0"/>
          <c:showCatName val="0"/>
          <c:showSerName val="0"/>
          <c:showPercent val="0"/>
          <c:showBubbleSize val="0"/>
        </c:dLbls>
        <c:gapWidth val="150"/>
        <c:shape val="box"/>
        <c:axId val="468452415"/>
        <c:axId val="468455295"/>
        <c:axId val="0"/>
      </c:bar3DChart>
      <c:catAx>
        <c:axId val="468452415"/>
        <c:scaling>
          <c:orientation val="minMax"/>
        </c:scaling>
        <c:delete val="0"/>
        <c:axPos val="b"/>
        <c:title>
          <c:tx>
            <c:rich>
              <a:bodyPr rot="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sz="800"/>
                  <a:t>TYPE OF SCHOOLS</a:t>
                </a:r>
              </a:p>
            </c:rich>
          </c:tx>
          <c:layout>
            <c:manualLayout>
              <c:xMode val="edge"/>
              <c:yMode val="edge"/>
              <c:x val="0.35858173088895196"/>
              <c:y val="0.83531181409341371"/>
            </c:manualLayout>
          </c:layout>
          <c:overlay val="0"/>
          <c:spPr>
            <a:noFill/>
            <a:ln>
              <a:noFill/>
            </a:ln>
            <a:effectLst/>
          </c:spPr>
          <c:txPr>
            <a:bodyPr rot="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468455295"/>
        <c:crosses val="autoZero"/>
        <c:auto val="1"/>
        <c:lblAlgn val="ctr"/>
        <c:lblOffset val="100"/>
        <c:noMultiLvlLbl val="0"/>
      </c:catAx>
      <c:valAx>
        <c:axId val="468455295"/>
        <c:scaling>
          <c:orientation val="minMax"/>
        </c:scaling>
        <c:delete val="0"/>
        <c:axPos val="l"/>
        <c:majorGridlines>
          <c:spPr>
            <a:ln w="9525" cap="flat" cmpd="sng" algn="ctr">
              <a:solidFill>
                <a:schemeClr val="bg1">
                  <a:lumMod val="75000"/>
                </a:schemeClr>
              </a:solidFill>
              <a:round/>
            </a:ln>
            <a:effectLst/>
          </c:spPr>
        </c:majorGridlines>
        <c:title>
          <c:tx>
            <c:rich>
              <a:bodyPr rot="-54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sz="800"/>
                  <a:t>NO OF SCHOOLS</a:t>
                </a:r>
              </a:p>
            </c:rich>
          </c:tx>
          <c:layout>
            <c:manualLayout>
              <c:xMode val="edge"/>
              <c:yMode val="edge"/>
              <c:x val="3.4107888625246219E-2"/>
              <c:y val="0.29424771039258385"/>
            </c:manualLayout>
          </c:layout>
          <c:overlay val="0"/>
          <c:spPr>
            <a:noFill/>
            <a:ln>
              <a:noFill/>
            </a:ln>
            <a:effectLst/>
          </c:spPr>
          <c:txPr>
            <a:bodyPr rot="-540000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468452415"/>
        <c:crosses val="autoZero"/>
        <c:crossBetween val="between"/>
      </c:valAx>
      <c:spPr>
        <a:noFill/>
        <a:ln>
          <a:solidFill>
            <a:sysClr val="windowText" lastClr="000000"/>
          </a:solidFill>
        </a:ln>
        <a:effectLst/>
      </c:spPr>
    </c:plotArea>
    <c:legend>
      <c:legendPos val="b"/>
      <c:layout>
        <c:manualLayout>
          <c:xMode val="edge"/>
          <c:yMode val="edge"/>
          <c:x val="0.27090690888769786"/>
          <c:y val="0.89771223772467035"/>
          <c:w val="0.39128682213152682"/>
          <c:h val="8.7278015686635652E-2"/>
        </c:manualLayout>
      </c:layout>
      <c:overlay val="0"/>
      <c:spPr>
        <a:noFill/>
        <a:ln>
          <a:solidFill>
            <a:sysClr val="windowText" lastClr="000000"/>
          </a:solidFill>
        </a:ln>
        <a:effectLst/>
      </c:spPr>
      <c:txPr>
        <a:bodyPr rot="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solidFill>
      <a:round/>
    </a:ln>
    <a:effectLst/>
  </c:spPr>
  <c:txPr>
    <a:bodyPr/>
    <a:lstStyle/>
    <a:p>
      <a:pPr algn="just">
        <a:defRPr b="1">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IN" sz="1200"/>
              <a:t>NO OF AMENITIES IN BAIDYABATI WARD 9 &amp; 17(2014) </a:t>
            </a:r>
          </a:p>
        </c:rich>
      </c:tx>
      <c:layout>
        <c:manualLayout>
          <c:xMode val="edge"/>
          <c:yMode val="edge"/>
          <c:x val="3.1283734224982936E-2"/>
          <c:y val="3.736897285994123E-2"/>
        </c:manualLayout>
      </c:layout>
      <c:overlay val="0"/>
      <c:spPr>
        <a:noFill/>
        <a:ln w="12700">
          <a:solidFill>
            <a:sysClr val="windowText" lastClr="000000"/>
          </a:solidFill>
        </a:ln>
        <a:effectLst/>
      </c:spPr>
      <c:txPr>
        <a:bodyPr rot="0" spcFirstLastPara="1" vertOverflow="ellipsis" vert="horz" wrap="square" anchor="ctr" anchorCtr="1"/>
        <a:lstStyle/>
        <a:p>
          <a:pPr>
            <a:defRPr sz="1200" b="0"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0.26299525136882079"/>
          <c:w val="0.91782165607318145"/>
          <c:h val="0.62531991241109741"/>
        </c:manualLayout>
      </c:layout>
      <c:pie3DChart>
        <c:varyColors val="1"/>
        <c:ser>
          <c:idx val="0"/>
          <c:order val="0"/>
          <c:dPt>
            <c:idx val="0"/>
            <c:bubble3D val="0"/>
            <c:spPr>
              <a:solidFill>
                <a:srgbClr val="FF0000"/>
              </a:solidFill>
              <a:ln w="25400">
                <a:solidFill>
                  <a:schemeClr val="lt1"/>
                </a:solidFill>
              </a:ln>
              <a:effectLst/>
              <a:sp3d contourW="25400">
                <a:contourClr>
                  <a:schemeClr val="lt1"/>
                </a:contourClr>
              </a:sp3d>
            </c:spPr>
            <c:extLst>
              <c:ext xmlns:c16="http://schemas.microsoft.com/office/drawing/2014/chart" uri="{C3380CC4-5D6E-409C-BE32-E72D297353CC}">
                <c16:uniqueId val="{00000001-86AD-4182-98BD-640C0765A6F6}"/>
              </c:ext>
            </c:extLst>
          </c:dPt>
          <c:dPt>
            <c:idx val="1"/>
            <c:bubble3D val="0"/>
            <c:spPr>
              <a:solidFill>
                <a:schemeClr val="tx1"/>
              </a:solidFill>
              <a:ln w="25400">
                <a:solidFill>
                  <a:schemeClr val="lt1"/>
                </a:solidFill>
              </a:ln>
              <a:effectLst/>
              <a:sp3d contourW="25400">
                <a:contourClr>
                  <a:schemeClr val="lt1"/>
                </a:contourClr>
              </a:sp3d>
            </c:spPr>
            <c:extLst>
              <c:ext xmlns:c16="http://schemas.microsoft.com/office/drawing/2014/chart" uri="{C3380CC4-5D6E-409C-BE32-E72D297353CC}">
                <c16:uniqueId val="{00000003-86AD-4182-98BD-640C0765A6F6}"/>
              </c:ext>
            </c:extLst>
          </c:dPt>
          <c:dPt>
            <c:idx val="2"/>
            <c:bubble3D val="0"/>
            <c:spPr>
              <a:solidFill>
                <a:schemeClr val="accent6">
                  <a:lumMod val="40000"/>
                  <a:lumOff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5-86AD-4182-98BD-640C0765A6F6}"/>
              </c:ext>
            </c:extLst>
          </c:dPt>
          <c:dPt>
            <c:idx val="3"/>
            <c:bubble3D val="0"/>
            <c:spPr>
              <a:solidFill>
                <a:schemeClr val="accent1">
                  <a:lumMod val="5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7-86AD-4182-98BD-640C0765A6F6}"/>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86AD-4182-98BD-640C0765A6F6}"/>
              </c:ext>
            </c:extLst>
          </c:dPt>
          <c:dPt>
            <c:idx val="5"/>
            <c:bubble3D val="0"/>
            <c:spPr>
              <a:solidFill>
                <a:schemeClr val="accent6">
                  <a:lumMod val="75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B-86AD-4182-98BD-640C0765A6F6}"/>
              </c:ext>
            </c:extLst>
          </c:dPt>
          <c:dPt>
            <c:idx val="6"/>
            <c:bubble3D val="0"/>
            <c:spPr>
              <a:solidFill>
                <a:srgbClr val="00B0F0"/>
              </a:solidFill>
              <a:ln w="25400">
                <a:solidFill>
                  <a:schemeClr val="lt1"/>
                </a:solidFill>
              </a:ln>
              <a:effectLst/>
              <a:sp3d contourW="25400">
                <a:contourClr>
                  <a:schemeClr val="lt1"/>
                </a:contourClr>
              </a:sp3d>
            </c:spPr>
            <c:extLst>
              <c:ext xmlns:c16="http://schemas.microsoft.com/office/drawing/2014/chart" uri="{C3380CC4-5D6E-409C-BE32-E72D297353CC}">
                <c16:uniqueId val="{0000000D-86AD-4182-98BD-640C0765A6F6}"/>
              </c:ext>
            </c:extLst>
          </c:dPt>
          <c:dPt>
            <c:idx val="7"/>
            <c:bubble3D val="0"/>
            <c:spPr>
              <a:solidFill>
                <a:schemeClr val="accent2">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F-86AD-4182-98BD-640C0765A6F6}"/>
              </c:ext>
            </c:extLst>
          </c:dPt>
          <c:dPt>
            <c:idx val="8"/>
            <c:bubble3D val="0"/>
            <c:spPr>
              <a:solidFill>
                <a:schemeClr val="accent3">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1-86AD-4182-98BD-640C0765A6F6}"/>
              </c:ext>
            </c:extLst>
          </c:dPt>
          <c:dPt>
            <c:idx val="9"/>
            <c:bubble3D val="0"/>
            <c:spPr>
              <a:solidFill>
                <a:srgbClr val="FFFF00"/>
              </a:solidFill>
              <a:ln w="25400">
                <a:solidFill>
                  <a:schemeClr val="lt1"/>
                </a:solidFill>
              </a:ln>
              <a:effectLst/>
              <a:sp3d contourW="25400">
                <a:contourClr>
                  <a:schemeClr val="lt1"/>
                </a:contourClr>
              </a:sp3d>
            </c:spPr>
            <c:extLst>
              <c:ext xmlns:c16="http://schemas.microsoft.com/office/drawing/2014/chart" uri="{C3380CC4-5D6E-409C-BE32-E72D297353CC}">
                <c16:uniqueId val="{00000013-86AD-4182-98BD-640C0765A6F6}"/>
              </c:ext>
            </c:extLst>
          </c:dPt>
          <c:dPt>
            <c:idx val="10"/>
            <c:bubble3D val="0"/>
            <c:spPr>
              <a:solidFill>
                <a:srgbClr val="7030A0"/>
              </a:solidFill>
              <a:ln w="25400">
                <a:solidFill>
                  <a:schemeClr val="lt1"/>
                </a:solidFill>
              </a:ln>
              <a:effectLst/>
              <a:sp3d contourW="25400">
                <a:contourClr>
                  <a:schemeClr val="lt1"/>
                </a:contourClr>
              </a:sp3d>
            </c:spPr>
            <c:extLst>
              <c:ext xmlns:c16="http://schemas.microsoft.com/office/drawing/2014/chart" uri="{C3380CC4-5D6E-409C-BE32-E72D297353CC}">
                <c16:uniqueId val="{00000015-86AD-4182-98BD-640C0765A6F6}"/>
              </c:ext>
            </c:extLst>
          </c:dPt>
          <c:dPt>
            <c:idx val="11"/>
            <c:bubble3D val="0"/>
            <c:spPr>
              <a:solidFill>
                <a:schemeClr val="accent2">
                  <a:lumMod val="40000"/>
                  <a:lumOff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7-86AD-4182-98BD-640C0765A6F6}"/>
              </c:ext>
            </c:extLst>
          </c:dPt>
          <c:dPt>
            <c:idx val="12"/>
            <c:bubble3D val="0"/>
            <c:spPr>
              <a:solidFill>
                <a:schemeClr val="accent1">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9-86AD-4182-98BD-640C0765A6F6}"/>
              </c:ext>
            </c:extLst>
          </c:dPt>
          <c:dPt>
            <c:idx val="13"/>
            <c:bubble3D val="0"/>
            <c:spPr>
              <a:solidFill>
                <a:schemeClr val="accent1">
                  <a:lumMod val="40000"/>
                  <a:lumOff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B-86AD-4182-98BD-640C0765A6F6}"/>
              </c:ext>
            </c:extLst>
          </c:dPt>
          <c:dPt>
            <c:idx val="14"/>
            <c:bubble3D val="0"/>
            <c:spPr>
              <a:solidFill>
                <a:schemeClr val="accent3">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D-86AD-4182-98BD-640C0765A6F6}"/>
              </c:ext>
            </c:extLst>
          </c:dPt>
          <c:cat>
            <c:strRef>
              <c:f>Sheet2!$C$34:$Q$34</c:f>
              <c:strCache>
                <c:ptCount val="15"/>
                <c:pt idx="0">
                  <c:v>SHOPPING MALL</c:v>
                </c:pt>
                <c:pt idx="1">
                  <c:v>POST OFFICE</c:v>
                </c:pt>
                <c:pt idx="2">
                  <c:v>POLICE STATION</c:v>
                </c:pt>
                <c:pt idx="3">
                  <c:v> BANK</c:v>
                </c:pt>
                <c:pt idx="5">
                  <c:v>ATM</c:v>
                </c:pt>
                <c:pt idx="6">
                  <c:v>DR. CHEMBER</c:v>
                </c:pt>
                <c:pt idx="7">
                  <c:v>HOSPITAL</c:v>
                </c:pt>
                <c:pt idx="9">
                  <c:v>MEDICAL STORE &amp; DIAGONOSTIC CENTRE</c:v>
                </c:pt>
                <c:pt idx="10">
                  <c:v>GROCERY STORE</c:v>
                </c:pt>
                <c:pt idx="11">
                  <c:v>AYA CENTRE</c:v>
                </c:pt>
                <c:pt idx="13">
                  <c:v>CINEMA HALL</c:v>
                </c:pt>
                <c:pt idx="14">
                  <c:v>RESTURANTS</c:v>
                </c:pt>
              </c:strCache>
            </c:strRef>
          </c:cat>
          <c:val>
            <c:numRef>
              <c:f>Sheet2!$C$35:$Q$35</c:f>
              <c:numCache>
                <c:formatCode>General</c:formatCode>
                <c:ptCount val="15"/>
                <c:pt idx="0">
                  <c:v>1</c:v>
                </c:pt>
                <c:pt idx="1">
                  <c:v>1</c:v>
                </c:pt>
                <c:pt idx="2">
                  <c:v>1</c:v>
                </c:pt>
                <c:pt idx="3">
                  <c:v>2</c:v>
                </c:pt>
                <c:pt idx="5">
                  <c:v>1</c:v>
                </c:pt>
                <c:pt idx="6">
                  <c:v>9</c:v>
                </c:pt>
                <c:pt idx="7">
                  <c:v>2</c:v>
                </c:pt>
                <c:pt idx="9">
                  <c:v>11</c:v>
                </c:pt>
                <c:pt idx="10">
                  <c:v>13</c:v>
                </c:pt>
                <c:pt idx="11">
                  <c:v>1</c:v>
                </c:pt>
                <c:pt idx="13">
                  <c:v>2</c:v>
                </c:pt>
                <c:pt idx="14">
                  <c:v>8</c:v>
                </c:pt>
              </c:numCache>
            </c:numRef>
          </c:val>
          <c:extLst>
            <c:ext xmlns:c16="http://schemas.microsoft.com/office/drawing/2014/chart" uri="{C3380CC4-5D6E-409C-BE32-E72D297353CC}">
              <c16:uniqueId val="{0000001E-86AD-4182-98BD-640C0765A6F6}"/>
            </c:ext>
          </c:extLst>
        </c:ser>
        <c:dLbls>
          <c:showLegendKey val="0"/>
          <c:showVal val="0"/>
          <c:showCatName val="0"/>
          <c:showSerName val="0"/>
          <c:showPercent val="0"/>
          <c:showBubbleSize val="0"/>
          <c:showLeaderLines val="1"/>
        </c:dLbls>
      </c:pie3DChart>
      <c:spPr>
        <a:noFill/>
        <a:ln>
          <a:noFill/>
        </a:ln>
        <a:effectLst/>
      </c:spPr>
    </c:plotArea>
    <c:legend>
      <c:legendPos val="r"/>
      <c:legendEntry>
        <c:idx val="4"/>
        <c:delete val="1"/>
      </c:legendEntry>
      <c:legendEntry>
        <c:idx val="8"/>
        <c:delete val="1"/>
      </c:legendEntry>
      <c:legendEntry>
        <c:idx val="12"/>
        <c:delete val="1"/>
      </c:legendEntry>
      <c:layout>
        <c:manualLayout>
          <c:xMode val="edge"/>
          <c:yMode val="edge"/>
          <c:x val="0.74687263914744983"/>
          <c:y val="5.8861539603505902E-2"/>
          <c:w val="0.24211670346417616"/>
          <c:h val="0.92129226838458655"/>
        </c:manualLayout>
      </c:layout>
      <c:overlay val="0"/>
      <c:spPr>
        <a:noFill/>
        <a:ln w="12700">
          <a:solidFill>
            <a:sysClr val="windowText" lastClr="000000"/>
          </a:solidFill>
        </a:ln>
        <a:effectLst/>
      </c:spPr>
      <c:txPr>
        <a:bodyPr rot="0" spcFirstLastPara="1" vertOverflow="ellipsis" vert="horz" wrap="square" anchor="ctr" anchorCtr="1"/>
        <a:lstStyle/>
        <a:p>
          <a:pPr>
            <a:defRPr sz="8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solidFill>
      <a:round/>
    </a:ln>
    <a:effectLst/>
  </c:spPr>
  <c:txPr>
    <a:bodyPr/>
    <a:lstStyle/>
    <a:p>
      <a:pPr>
        <a:defRPr sz="800">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en-US" sz="1200">
                <a:solidFill>
                  <a:schemeClr val="tx1"/>
                </a:solidFill>
                <a:latin typeface="Times New Roman" panose="02020603050405020304" pitchFamily="18" charset="0"/>
                <a:cs typeface="Times New Roman" panose="02020603050405020304" pitchFamily="18" charset="0"/>
              </a:rPr>
              <a:t>NO</a:t>
            </a:r>
            <a:r>
              <a:rPr lang="en-US" sz="1200" baseline="0">
                <a:solidFill>
                  <a:schemeClr val="tx1"/>
                </a:solidFill>
                <a:latin typeface="Times New Roman" panose="02020603050405020304" pitchFamily="18" charset="0"/>
                <a:cs typeface="Times New Roman" panose="02020603050405020304" pitchFamily="18" charset="0"/>
              </a:rPr>
              <a:t> OF AMENITIES IN BAIDYABATI WARD 9&amp;17( 2024)</a:t>
            </a:r>
            <a:endParaRPr lang="en-US" sz="1200">
              <a:solidFill>
                <a:schemeClr val="tx1"/>
              </a:solidFill>
              <a:latin typeface="Times New Roman" panose="02020603050405020304" pitchFamily="18" charset="0"/>
              <a:cs typeface="Times New Roman" panose="02020603050405020304" pitchFamily="18" charset="0"/>
            </a:endParaRPr>
          </a:p>
        </c:rich>
      </c:tx>
      <c:layout>
        <c:manualLayout>
          <c:xMode val="edge"/>
          <c:yMode val="edge"/>
          <c:x val="2.2811180059446212E-2"/>
          <c:y val="4.1520579984808494E-2"/>
        </c:manualLayout>
      </c:layout>
      <c:overlay val="0"/>
      <c:spPr>
        <a:noFill/>
        <a:ln w="12700">
          <a:solidFill>
            <a:sysClr val="windowText" lastClr="000000"/>
          </a:solidFill>
        </a:ln>
        <a:effectLst/>
      </c:spPr>
      <c:txPr>
        <a:bodyPr rot="0" spcFirstLastPara="1" vertOverflow="ellipsis" vert="horz" wrap="square" anchor="ctr" anchorCtr="1"/>
        <a:lstStyle/>
        <a:p>
          <a:pPr>
            <a:defRPr sz="12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0.16564641260028223"/>
          <c:w val="0.83759066540523497"/>
          <c:h val="0.67550925925925931"/>
        </c:manualLayout>
      </c:layout>
      <c:pie3DChart>
        <c:varyColors val="1"/>
        <c:ser>
          <c:idx val="0"/>
          <c:order val="0"/>
          <c:tx>
            <c:strRef>
              <c:f>Sheet2!$B$5</c:f>
              <c:strCache>
                <c:ptCount val="1"/>
                <c:pt idx="0">
                  <c:v>WARD9 &amp; 17</c:v>
                </c:pt>
              </c:strCache>
            </c:strRef>
          </c:tx>
          <c:explosion val="1"/>
          <c:dPt>
            <c:idx val="0"/>
            <c:bubble3D val="0"/>
            <c:spPr>
              <a:solidFill>
                <a:srgbClr val="FF0000"/>
              </a:solidFill>
              <a:ln w="25400">
                <a:solidFill>
                  <a:schemeClr val="lt1"/>
                </a:solidFill>
              </a:ln>
              <a:effectLst/>
              <a:sp3d contourW="25400">
                <a:contourClr>
                  <a:schemeClr val="lt1"/>
                </a:contourClr>
              </a:sp3d>
            </c:spPr>
            <c:extLst>
              <c:ext xmlns:c16="http://schemas.microsoft.com/office/drawing/2014/chart" uri="{C3380CC4-5D6E-409C-BE32-E72D297353CC}">
                <c16:uniqueId val="{00000001-B3ED-4B26-BD2C-6044277D1F37}"/>
              </c:ext>
            </c:extLst>
          </c:dPt>
          <c:dPt>
            <c:idx val="1"/>
            <c:bubble3D val="0"/>
            <c:spPr>
              <a:solidFill>
                <a:schemeClr val="tx1">
                  <a:lumMod val="95000"/>
                  <a:lumOff val="5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3-B3ED-4B26-BD2C-6044277D1F37}"/>
              </c:ext>
            </c:extLst>
          </c:dPt>
          <c:dPt>
            <c:idx val="2"/>
            <c:bubble3D val="0"/>
            <c:spPr>
              <a:solidFill>
                <a:schemeClr val="accent6">
                  <a:lumMod val="60000"/>
                  <a:lumOff val="4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5-B3ED-4B26-BD2C-6044277D1F37}"/>
              </c:ext>
            </c:extLst>
          </c:dPt>
          <c:dPt>
            <c:idx val="3"/>
            <c:bubble3D val="0"/>
            <c:spPr>
              <a:solidFill>
                <a:schemeClr val="accent1">
                  <a:lumMod val="5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7-B3ED-4B26-BD2C-6044277D1F37}"/>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B3ED-4B26-BD2C-6044277D1F37}"/>
              </c:ext>
            </c:extLst>
          </c:dPt>
          <c:dPt>
            <c:idx val="5"/>
            <c:bubble3D val="0"/>
            <c:spPr>
              <a:solidFill>
                <a:schemeClr val="accent6">
                  <a:lumMod val="75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B-B3ED-4B26-BD2C-6044277D1F37}"/>
              </c:ext>
            </c:extLst>
          </c:dPt>
          <c:dPt>
            <c:idx val="6"/>
            <c:bubble3D val="0"/>
            <c:spPr>
              <a:solidFill>
                <a:srgbClr val="00B0F0"/>
              </a:solidFill>
              <a:ln w="25400">
                <a:solidFill>
                  <a:schemeClr val="bg1"/>
                </a:solidFill>
              </a:ln>
              <a:effectLst/>
              <a:sp3d contourW="25400">
                <a:contourClr>
                  <a:schemeClr val="bg1"/>
                </a:contourClr>
              </a:sp3d>
            </c:spPr>
            <c:extLst>
              <c:ext xmlns:c16="http://schemas.microsoft.com/office/drawing/2014/chart" uri="{C3380CC4-5D6E-409C-BE32-E72D297353CC}">
                <c16:uniqueId val="{0000000D-B3ED-4B26-BD2C-6044277D1F37}"/>
              </c:ext>
            </c:extLst>
          </c:dPt>
          <c:dPt>
            <c:idx val="7"/>
            <c:bubble3D val="0"/>
            <c:spPr>
              <a:solidFill>
                <a:schemeClr val="accent2">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F-B3ED-4B26-BD2C-6044277D1F37}"/>
              </c:ext>
            </c:extLst>
          </c:dPt>
          <c:dPt>
            <c:idx val="8"/>
            <c:bubble3D val="0"/>
            <c:spPr>
              <a:solidFill>
                <a:schemeClr val="accent3">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1-B3ED-4B26-BD2C-6044277D1F37}"/>
              </c:ext>
            </c:extLst>
          </c:dPt>
          <c:dPt>
            <c:idx val="9"/>
            <c:bubble3D val="0"/>
            <c:spPr>
              <a:solidFill>
                <a:srgbClr val="FFFF00"/>
              </a:solidFill>
              <a:ln w="25400">
                <a:solidFill>
                  <a:schemeClr val="lt1"/>
                </a:solidFill>
              </a:ln>
              <a:effectLst/>
              <a:sp3d contourW="25400">
                <a:contourClr>
                  <a:schemeClr val="lt1"/>
                </a:contourClr>
              </a:sp3d>
            </c:spPr>
            <c:extLst>
              <c:ext xmlns:c16="http://schemas.microsoft.com/office/drawing/2014/chart" uri="{C3380CC4-5D6E-409C-BE32-E72D297353CC}">
                <c16:uniqueId val="{00000013-B3ED-4B26-BD2C-6044277D1F37}"/>
              </c:ext>
            </c:extLst>
          </c:dPt>
          <c:dPt>
            <c:idx val="10"/>
            <c:bubble3D val="0"/>
            <c:spPr>
              <a:solidFill>
                <a:srgbClr val="7030A0"/>
              </a:solidFill>
              <a:ln w="25400">
                <a:solidFill>
                  <a:schemeClr val="lt1"/>
                </a:solidFill>
              </a:ln>
              <a:effectLst/>
              <a:sp3d contourW="25400">
                <a:contourClr>
                  <a:schemeClr val="lt1"/>
                </a:contourClr>
              </a:sp3d>
            </c:spPr>
            <c:extLst>
              <c:ext xmlns:c16="http://schemas.microsoft.com/office/drawing/2014/chart" uri="{C3380CC4-5D6E-409C-BE32-E72D297353CC}">
                <c16:uniqueId val="{00000015-B3ED-4B26-BD2C-6044277D1F37}"/>
              </c:ext>
            </c:extLst>
          </c:dPt>
          <c:dPt>
            <c:idx val="11"/>
            <c:bubble3D val="0"/>
            <c:spPr>
              <a:solidFill>
                <a:schemeClr val="accent6">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7-B3ED-4B26-BD2C-6044277D1F37}"/>
              </c:ext>
            </c:extLst>
          </c:dPt>
          <c:dPt>
            <c:idx val="12"/>
            <c:bubble3D val="0"/>
            <c:spPr>
              <a:solidFill>
                <a:schemeClr val="accent2">
                  <a:lumMod val="40000"/>
                  <a:lumOff val="60000"/>
                </a:schemeClr>
              </a:solidFill>
              <a:ln w="25400">
                <a:noFill/>
              </a:ln>
              <a:effectLst/>
              <a:sp3d/>
            </c:spPr>
            <c:extLst>
              <c:ext xmlns:c16="http://schemas.microsoft.com/office/drawing/2014/chart" uri="{C3380CC4-5D6E-409C-BE32-E72D297353CC}">
                <c16:uniqueId val="{00000019-B3ED-4B26-BD2C-6044277D1F37}"/>
              </c:ext>
            </c:extLst>
          </c:dPt>
          <c:dPt>
            <c:idx val="13"/>
            <c:bubble3D val="0"/>
            <c:spPr>
              <a:solidFill>
                <a:schemeClr val="accent5">
                  <a:lumMod val="40000"/>
                  <a:lumOff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B-B3ED-4B26-BD2C-6044277D1F37}"/>
              </c:ext>
            </c:extLst>
          </c:dPt>
          <c:dPt>
            <c:idx val="14"/>
            <c:bubble3D val="0"/>
            <c:spPr>
              <a:solidFill>
                <a:schemeClr val="accent3">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D-B3ED-4B26-BD2C-6044277D1F37}"/>
              </c:ext>
            </c:extLst>
          </c:dPt>
          <c:cat>
            <c:strRef>
              <c:f>Sheet2!$C$4:$Q$4</c:f>
              <c:strCache>
                <c:ptCount val="15"/>
                <c:pt idx="0">
                  <c:v>SHOPPING MALL</c:v>
                </c:pt>
                <c:pt idx="1">
                  <c:v>POST OFFICE</c:v>
                </c:pt>
                <c:pt idx="2">
                  <c:v>POLICE STATION</c:v>
                </c:pt>
                <c:pt idx="3">
                  <c:v> BANK</c:v>
                </c:pt>
                <c:pt idx="5">
                  <c:v>ATM</c:v>
                </c:pt>
                <c:pt idx="6">
                  <c:v>DR. CHEMBER</c:v>
                </c:pt>
                <c:pt idx="7">
                  <c:v>HOSPITAL &amp; NURSINGHOME</c:v>
                </c:pt>
                <c:pt idx="9">
                  <c:v>MEDICAL STORE &amp; DIAGONOSTIC CENTRE</c:v>
                </c:pt>
                <c:pt idx="10">
                  <c:v>GROCERY STORE</c:v>
                </c:pt>
                <c:pt idx="12">
                  <c:v>AYA CENTRE</c:v>
                </c:pt>
                <c:pt idx="13">
                  <c:v>CINEMA HALL</c:v>
                </c:pt>
                <c:pt idx="14">
                  <c:v>RESTURANTS</c:v>
                </c:pt>
              </c:strCache>
            </c:strRef>
          </c:cat>
          <c:val>
            <c:numRef>
              <c:f>Sheet2!$C$5:$Q$5</c:f>
              <c:numCache>
                <c:formatCode>General</c:formatCode>
                <c:ptCount val="15"/>
                <c:pt idx="0">
                  <c:v>6</c:v>
                </c:pt>
                <c:pt idx="1">
                  <c:v>2</c:v>
                </c:pt>
                <c:pt idx="2">
                  <c:v>3</c:v>
                </c:pt>
                <c:pt idx="3">
                  <c:v>12</c:v>
                </c:pt>
                <c:pt idx="5">
                  <c:v>7</c:v>
                </c:pt>
                <c:pt idx="6">
                  <c:v>28</c:v>
                </c:pt>
                <c:pt idx="7">
                  <c:v>4</c:v>
                </c:pt>
                <c:pt idx="9">
                  <c:v>22</c:v>
                </c:pt>
                <c:pt idx="10">
                  <c:v>33</c:v>
                </c:pt>
                <c:pt idx="12">
                  <c:v>4</c:v>
                </c:pt>
                <c:pt idx="13">
                  <c:v>5</c:v>
                </c:pt>
                <c:pt idx="14">
                  <c:v>29</c:v>
                </c:pt>
              </c:numCache>
            </c:numRef>
          </c:val>
          <c:extLst>
            <c:ext xmlns:c16="http://schemas.microsoft.com/office/drawing/2014/chart" uri="{C3380CC4-5D6E-409C-BE32-E72D297353CC}">
              <c16:uniqueId val="{0000001E-B3ED-4B26-BD2C-6044277D1F37}"/>
            </c:ext>
          </c:extLst>
        </c:ser>
        <c:dLbls>
          <c:showLegendKey val="0"/>
          <c:showVal val="0"/>
          <c:showCatName val="0"/>
          <c:showSerName val="0"/>
          <c:showPercent val="0"/>
          <c:showBubbleSize val="0"/>
          <c:showLeaderLines val="1"/>
        </c:dLbls>
      </c:pie3DChart>
      <c:spPr>
        <a:noFill/>
        <a:ln>
          <a:noFill/>
        </a:ln>
        <a:effectLst/>
      </c:spPr>
    </c:plotArea>
    <c:legend>
      <c:legendPos val="r"/>
      <c:legendEntry>
        <c:idx val="4"/>
        <c:delete val="1"/>
      </c:legendEntry>
      <c:legendEntry>
        <c:idx val="8"/>
        <c:delete val="1"/>
      </c:legendEntry>
      <c:legendEntry>
        <c:idx val="11"/>
        <c:delete val="1"/>
      </c:legendEntry>
      <c:layout>
        <c:manualLayout>
          <c:xMode val="edge"/>
          <c:yMode val="edge"/>
          <c:x val="0.71727801408929848"/>
          <c:y val="7.6516106627611144E-2"/>
          <c:w val="0.26537729969184315"/>
          <c:h val="0.91617155238145564"/>
        </c:manualLayout>
      </c:layout>
      <c:overlay val="0"/>
      <c:spPr>
        <a:noFill/>
        <a:ln w="12700">
          <a:solidFill>
            <a:sysClr val="windowText" lastClr="000000"/>
          </a:solidFill>
        </a:ln>
        <a:effectLst/>
      </c:spPr>
      <c:txPr>
        <a:bodyPr rot="0" spcFirstLastPara="1" vertOverflow="ellipsis" vert="horz" wrap="square" anchor="ctr" anchorCtr="1"/>
        <a:lstStyle/>
        <a:p>
          <a:pPr>
            <a:defRPr sz="8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IN" sz="1000"/>
              <a:t>POPULATION GROWTH OF BAIDYABATI IN WARD 9 &amp; 17</a:t>
            </a:r>
          </a:p>
        </c:rich>
      </c:tx>
      <c:overlay val="0"/>
      <c:spPr>
        <a:noFill/>
        <a:ln>
          <a:solidFill>
            <a:schemeClr val="tx1"/>
          </a:solid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lineChart>
        <c:grouping val="standard"/>
        <c:varyColors val="0"/>
        <c:ser>
          <c:idx val="0"/>
          <c:order val="0"/>
          <c:tx>
            <c:strRef>
              <c:f>Sheet2!$Q$34</c:f>
              <c:strCache>
                <c:ptCount val="1"/>
                <c:pt idx="0">
                  <c:v>WARD 9</c:v>
                </c:pt>
              </c:strCache>
            </c:strRef>
          </c:tx>
          <c:spPr>
            <a:ln w="28575" cap="rnd">
              <a:solidFill>
                <a:srgbClr val="7030A0"/>
              </a:solidFill>
              <a:round/>
            </a:ln>
            <a:effectLst/>
          </c:spPr>
          <c:marker>
            <c:symbol val="circle"/>
            <c:size val="5"/>
            <c:spPr>
              <a:solidFill>
                <a:schemeClr val="accent1"/>
              </a:solidFill>
              <a:ln w="9525">
                <a:solidFill>
                  <a:srgbClr val="7030A0"/>
                </a:solidFill>
              </a:ln>
              <a:effectLst/>
            </c:spPr>
          </c:marker>
          <c:cat>
            <c:strRef>
              <c:f>Sheet2!$P$35:$P$37</c:f>
              <c:strCache>
                <c:ptCount val="3"/>
                <c:pt idx="0">
                  <c:v>YEAR OF 2001</c:v>
                </c:pt>
                <c:pt idx="1">
                  <c:v>YEAR OF 2011</c:v>
                </c:pt>
                <c:pt idx="2">
                  <c:v>YEAR OF 2021</c:v>
                </c:pt>
              </c:strCache>
            </c:strRef>
          </c:cat>
          <c:val>
            <c:numRef>
              <c:f>Sheet2!$Q$35:$Q$37</c:f>
              <c:numCache>
                <c:formatCode>General</c:formatCode>
                <c:ptCount val="3"/>
                <c:pt idx="0">
                  <c:v>336</c:v>
                </c:pt>
                <c:pt idx="1">
                  <c:v>3927</c:v>
                </c:pt>
                <c:pt idx="2">
                  <c:v>5126</c:v>
                </c:pt>
              </c:numCache>
            </c:numRef>
          </c:val>
          <c:smooth val="0"/>
          <c:extLst>
            <c:ext xmlns:c16="http://schemas.microsoft.com/office/drawing/2014/chart" uri="{C3380CC4-5D6E-409C-BE32-E72D297353CC}">
              <c16:uniqueId val="{00000000-77EF-461C-B6F6-E02E20DDD982}"/>
            </c:ext>
          </c:extLst>
        </c:ser>
        <c:ser>
          <c:idx val="1"/>
          <c:order val="1"/>
          <c:tx>
            <c:strRef>
              <c:f>Sheet2!$R$34</c:f>
              <c:strCache>
                <c:ptCount val="1"/>
                <c:pt idx="0">
                  <c:v>WARD 17</c:v>
                </c:pt>
              </c:strCache>
            </c:strRef>
          </c:tx>
          <c:spPr>
            <a:ln w="28575" cap="rnd">
              <a:solidFill>
                <a:srgbClr val="FF0000"/>
              </a:solidFill>
              <a:round/>
            </a:ln>
            <a:effectLst/>
          </c:spPr>
          <c:marker>
            <c:symbol val="circle"/>
            <c:size val="5"/>
            <c:spPr>
              <a:solidFill>
                <a:schemeClr val="accent2"/>
              </a:solidFill>
              <a:ln w="9525">
                <a:solidFill>
                  <a:srgbClr val="FF0000"/>
                </a:solidFill>
              </a:ln>
              <a:effectLst/>
            </c:spPr>
          </c:marker>
          <c:cat>
            <c:strRef>
              <c:f>Sheet2!$P$35:$P$37</c:f>
              <c:strCache>
                <c:ptCount val="3"/>
                <c:pt idx="0">
                  <c:v>YEAR OF 2001</c:v>
                </c:pt>
                <c:pt idx="1">
                  <c:v>YEAR OF 2011</c:v>
                </c:pt>
                <c:pt idx="2">
                  <c:v>YEAR OF 2021</c:v>
                </c:pt>
              </c:strCache>
            </c:strRef>
          </c:cat>
          <c:val>
            <c:numRef>
              <c:f>Sheet2!$R$35:$R$37</c:f>
              <c:numCache>
                <c:formatCode>General</c:formatCode>
                <c:ptCount val="3"/>
                <c:pt idx="0">
                  <c:v>5237</c:v>
                </c:pt>
                <c:pt idx="1">
                  <c:v>13360</c:v>
                </c:pt>
                <c:pt idx="2">
                  <c:v>14923</c:v>
                </c:pt>
              </c:numCache>
            </c:numRef>
          </c:val>
          <c:smooth val="0"/>
          <c:extLst>
            <c:ext xmlns:c16="http://schemas.microsoft.com/office/drawing/2014/chart" uri="{C3380CC4-5D6E-409C-BE32-E72D297353CC}">
              <c16:uniqueId val="{00000001-77EF-461C-B6F6-E02E20DDD982}"/>
            </c:ext>
          </c:extLst>
        </c:ser>
        <c:dLbls>
          <c:showLegendKey val="0"/>
          <c:showVal val="0"/>
          <c:showCatName val="0"/>
          <c:showSerName val="0"/>
          <c:showPercent val="0"/>
          <c:showBubbleSize val="0"/>
        </c:dLbls>
        <c:marker val="1"/>
        <c:smooth val="0"/>
        <c:axId val="2118299295"/>
        <c:axId val="2118305055"/>
      </c:lineChart>
      <c:catAx>
        <c:axId val="2118299295"/>
        <c:scaling>
          <c:orientation val="minMax"/>
        </c:scaling>
        <c:delete val="0"/>
        <c:axPos val="b"/>
        <c:title>
          <c:tx>
            <c:rich>
              <a:bodyPr rot="0" spcFirstLastPara="1" vertOverflow="ellipsis" vert="horz" wrap="square" anchor="ctr" anchorCtr="1"/>
              <a:lstStyle/>
              <a:p>
                <a:pPr>
                  <a:defRPr sz="10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a:t>YEAR</a:t>
                </a:r>
              </a:p>
            </c:rich>
          </c:tx>
          <c:overlay val="0"/>
          <c:spPr>
            <a:noFill/>
            <a:ln>
              <a:noFill/>
            </a:ln>
            <a:effectLst/>
          </c:spPr>
          <c:txPr>
            <a:bodyPr rot="0" spcFirstLastPara="1" vertOverflow="ellipsis" vert="horz" wrap="square" anchor="ctr" anchorCtr="1"/>
            <a:lstStyle/>
            <a:p>
              <a:pPr>
                <a:defRPr sz="10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2118305055"/>
        <c:crosses val="autoZero"/>
        <c:auto val="1"/>
        <c:lblAlgn val="ctr"/>
        <c:lblOffset val="100"/>
        <c:noMultiLvlLbl val="0"/>
      </c:catAx>
      <c:valAx>
        <c:axId val="21183050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IN" baseline="0"/>
                  <a:t>NO OF  POPULALATION</a:t>
                </a:r>
                <a:endParaRPr lang="en-IN"/>
              </a:p>
            </c:rich>
          </c:tx>
          <c:overlay val="0"/>
          <c:spPr>
            <a:noFill/>
            <a:ln>
              <a:noFill/>
            </a:ln>
            <a:effectLst/>
          </c:spPr>
          <c:txPr>
            <a:bodyPr rot="-5400000" spcFirstLastPara="1" vertOverflow="ellipsis" vert="horz" wrap="square" anchor="ctr" anchorCtr="1"/>
            <a:lstStyle/>
            <a:p>
              <a:pPr>
                <a:defRPr sz="10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2118299295"/>
        <c:crosses val="autoZero"/>
        <c:crossBetween val="between"/>
      </c:valAx>
      <c:spPr>
        <a:noFill/>
        <a:ln>
          <a:solidFill>
            <a:sysClr val="windowText" lastClr="000000"/>
          </a:solidFill>
        </a:ln>
        <a:effectLst/>
      </c:spPr>
    </c:plotArea>
    <c:legend>
      <c:legendPos val="b"/>
      <c:overlay val="0"/>
      <c:spPr>
        <a:noFill/>
        <a:ln>
          <a:solidFill>
            <a:sysClr val="windowText" lastClr="000000"/>
          </a:solidFill>
        </a:ln>
        <a:effectLst/>
      </c:spPr>
      <c:txPr>
        <a:bodyPr rot="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solidFill>
      <a:round/>
    </a:ln>
    <a:effectLst/>
  </c:spPr>
  <c:txPr>
    <a:bodyPr/>
    <a:lstStyle/>
    <a:p>
      <a:pPr>
        <a:defRPr b="1">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ctr">
              <a:defRPr sz="1400" b="1" i="0" u="none" strike="noStrike" kern="1200" spc="0" baseline="0">
                <a:ln>
                  <a:noFill/>
                </a:ln>
                <a:solidFill>
                  <a:schemeClr val="tx1"/>
                </a:solidFill>
                <a:latin typeface="Times New Roman" panose="02020603050405020304" pitchFamily="18" charset="0"/>
                <a:ea typeface="+mn-ea"/>
                <a:cs typeface="Times New Roman" panose="02020603050405020304" pitchFamily="18" charset="0"/>
              </a:defRPr>
            </a:pPr>
            <a:r>
              <a:rPr lang="en-IN" sz="1000"/>
              <a:t>POPULATION COMPOSITION OF BAIDYABATI</a:t>
            </a:r>
          </a:p>
        </c:rich>
      </c:tx>
      <c:layout>
        <c:manualLayout>
          <c:xMode val="edge"/>
          <c:yMode val="edge"/>
          <c:x val="0.134610920113859"/>
          <c:y val="1.0102983310292324E-3"/>
        </c:manualLayout>
      </c:layout>
      <c:overlay val="0"/>
      <c:spPr>
        <a:noFill/>
        <a:ln>
          <a:solidFill>
            <a:sysClr val="windowText" lastClr="000000"/>
          </a:solidFill>
        </a:ln>
        <a:effectLst/>
      </c:spPr>
      <c:txPr>
        <a:bodyPr rot="0" spcFirstLastPara="1" vertOverflow="ellipsis" vert="horz" wrap="square" anchor="ctr" anchorCtr="1"/>
        <a:lstStyle/>
        <a:p>
          <a:pPr algn="ctr">
            <a:defRPr sz="1400" b="1" i="0" u="none" strike="noStrike" kern="1200" spc="0" baseline="0">
              <a:ln>
                <a:noFill/>
              </a:ln>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0.16243558463642752"/>
          <c:y val="0.1683439822547434"/>
          <c:w val="0.58264212875029964"/>
          <c:h val="0.67056264093748841"/>
        </c:manualLayout>
      </c:layout>
      <c:barChart>
        <c:barDir val="col"/>
        <c:grouping val="clustered"/>
        <c:varyColors val="0"/>
        <c:ser>
          <c:idx val="0"/>
          <c:order val="0"/>
          <c:tx>
            <c:strRef>
              <c:f>Sheet2!$A$3</c:f>
              <c:strCache>
                <c:ptCount val="1"/>
                <c:pt idx="0">
                  <c:v>MALE </c:v>
                </c:pt>
              </c:strCache>
            </c:strRef>
          </c:tx>
          <c:spPr>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l="100000" b="100000"/>
              </a:path>
              <a:tileRect t="-100000" r="-100000"/>
            </a:gradFill>
            <a:ln>
              <a:solidFill>
                <a:schemeClr val="tx1"/>
              </a:solidFill>
            </a:ln>
            <a:effectLst/>
          </c:spPr>
          <c:invertIfNegative val="0"/>
          <c:dLbls>
            <c:delete val="1"/>
          </c:dLbls>
          <c:val>
            <c:numRef>
              <c:f>Sheet2!$B$3:$D$3</c:f>
              <c:numCache>
                <c:formatCode>General</c:formatCode>
                <c:ptCount val="3"/>
                <c:pt idx="0">
                  <c:v>56281</c:v>
                </c:pt>
                <c:pt idx="1">
                  <c:v>62485</c:v>
                </c:pt>
                <c:pt idx="2">
                  <c:v>79950</c:v>
                </c:pt>
              </c:numCache>
            </c:numRef>
          </c:val>
          <c:extLst>
            <c:ext xmlns:c16="http://schemas.microsoft.com/office/drawing/2014/chart" uri="{C3380CC4-5D6E-409C-BE32-E72D297353CC}">
              <c16:uniqueId val="{00000000-EE48-4CAD-8DA5-E1B2710621CF}"/>
            </c:ext>
          </c:extLst>
        </c:ser>
        <c:ser>
          <c:idx val="1"/>
          <c:order val="1"/>
          <c:tx>
            <c:strRef>
              <c:f>Sheet2!$A$4</c:f>
              <c:strCache>
                <c:ptCount val="1"/>
                <c:pt idx="0">
                  <c:v>FEMALE</c:v>
                </c:pt>
              </c:strCache>
            </c:strRef>
          </c:tx>
          <c:spPr>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0" scaled="1"/>
              <a:tileRect/>
            </a:gradFill>
            <a:ln>
              <a:solidFill>
                <a:schemeClr val="tx1"/>
              </a:solidFill>
            </a:ln>
            <a:effectLst/>
          </c:spPr>
          <c:invertIfNegative val="0"/>
          <c:dLbls>
            <c:delete val="1"/>
          </c:dLbls>
          <c:val>
            <c:numRef>
              <c:f>Sheet2!$B$4:$D$4</c:f>
              <c:numCache>
                <c:formatCode>General</c:formatCode>
                <c:ptCount val="3"/>
                <c:pt idx="0">
                  <c:v>51950</c:v>
                </c:pt>
                <c:pt idx="1">
                  <c:v>58625</c:v>
                </c:pt>
                <c:pt idx="2">
                  <c:v>68260</c:v>
                </c:pt>
              </c:numCache>
            </c:numRef>
          </c:val>
          <c:extLst>
            <c:ext xmlns:c16="http://schemas.microsoft.com/office/drawing/2014/chart" uri="{C3380CC4-5D6E-409C-BE32-E72D297353CC}">
              <c16:uniqueId val="{00000001-EE48-4CAD-8DA5-E1B2710621CF}"/>
            </c:ext>
          </c:extLst>
        </c:ser>
        <c:dLbls>
          <c:dLblPos val="outEnd"/>
          <c:showLegendKey val="0"/>
          <c:showVal val="1"/>
          <c:showCatName val="0"/>
          <c:showSerName val="0"/>
          <c:showPercent val="0"/>
          <c:showBubbleSize val="0"/>
        </c:dLbls>
        <c:gapWidth val="219"/>
        <c:overlap val="-27"/>
        <c:axId val="53832175"/>
        <c:axId val="53833135"/>
      </c:barChart>
      <c:catAx>
        <c:axId val="53832175"/>
        <c:scaling>
          <c:orientation val="minMax"/>
        </c:scaling>
        <c:delete val="1"/>
        <c:axPos val="b"/>
        <c:title>
          <c:tx>
            <c:rich>
              <a:bodyPr rot="0" spcFirstLastPara="1" vertOverflow="ellipsis" vert="horz" wrap="square" anchor="ctr" anchorCtr="1"/>
              <a:lstStyle/>
              <a:p>
                <a:pPr>
                  <a:defRPr sz="1000" b="1" i="0" u="none" strike="noStrike" kern="1200" baseline="0">
                    <a:ln>
                      <a:noFill/>
                    </a:ln>
                    <a:solidFill>
                      <a:schemeClr val="tx1"/>
                    </a:solidFill>
                    <a:latin typeface="Times New Roman" panose="02020603050405020304" pitchFamily="18" charset="0"/>
                    <a:ea typeface="+mn-ea"/>
                    <a:cs typeface="Times New Roman" panose="02020603050405020304" pitchFamily="18" charset="0"/>
                  </a:defRPr>
                </a:pPr>
                <a:r>
                  <a:rPr lang="en-IN"/>
                  <a:t>YEAR</a:t>
                </a:r>
              </a:p>
            </c:rich>
          </c:tx>
          <c:layout>
            <c:manualLayout>
              <c:xMode val="edge"/>
              <c:yMode val="edge"/>
              <c:x val="0.41641272948034064"/>
              <c:y val="0.90703613072408706"/>
            </c:manualLayout>
          </c:layout>
          <c:overlay val="0"/>
          <c:spPr>
            <a:noFill/>
            <a:ln>
              <a:noFill/>
            </a:ln>
            <a:effectLst/>
          </c:spPr>
          <c:txPr>
            <a:bodyPr rot="0" spcFirstLastPara="1" vertOverflow="ellipsis" vert="horz" wrap="square" anchor="ctr" anchorCtr="1"/>
            <a:lstStyle/>
            <a:p>
              <a:pPr>
                <a:defRPr sz="1000" b="1" i="0" u="none" strike="noStrike" kern="1200" baseline="0">
                  <a:ln>
                    <a:noFill/>
                  </a:ln>
                  <a:solidFill>
                    <a:schemeClr val="tx1"/>
                  </a:solidFill>
                  <a:latin typeface="Times New Roman" panose="02020603050405020304" pitchFamily="18" charset="0"/>
                  <a:ea typeface="+mn-ea"/>
                  <a:cs typeface="Times New Roman" panose="02020603050405020304" pitchFamily="18" charset="0"/>
                </a:defRPr>
              </a:pPr>
              <a:endParaRPr lang="en-US"/>
            </a:p>
          </c:txPr>
        </c:title>
        <c:majorTickMark val="none"/>
        <c:minorTickMark val="none"/>
        <c:tickLblPos val="nextTo"/>
        <c:crossAx val="53833135"/>
        <c:crosses val="autoZero"/>
        <c:auto val="1"/>
        <c:lblAlgn val="ctr"/>
        <c:lblOffset val="100"/>
        <c:noMultiLvlLbl val="0"/>
      </c:catAx>
      <c:valAx>
        <c:axId val="53833135"/>
        <c:scaling>
          <c:orientation val="minMax"/>
        </c:scaling>
        <c:delete val="0"/>
        <c:axPos val="l"/>
        <c:majorGridlines>
          <c:spPr>
            <a:ln w="9525" cap="flat" cmpd="sng" algn="ctr">
              <a:solidFill>
                <a:sysClr val="windowText" lastClr="000000"/>
              </a:solidFill>
              <a:round/>
            </a:ln>
            <a:effectLst/>
          </c:spPr>
        </c:majorGridlines>
        <c:title>
          <c:tx>
            <c:rich>
              <a:bodyPr rot="-5400000" spcFirstLastPara="1" vertOverflow="ellipsis" vert="horz" wrap="square" anchor="ctr" anchorCtr="1"/>
              <a:lstStyle/>
              <a:p>
                <a:pPr>
                  <a:defRPr sz="1000" b="1" i="0" u="none" strike="noStrike" kern="1200" baseline="0">
                    <a:ln>
                      <a:noFill/>
                    </a:ln>
                    <a:solidFill>
                      <a:schemeClr val="tx1"/>
                    </a:solidFill>
                    <a:latin typeface="Times New Roman" panose="02020603050405020304" pitchFamily="18" charset="0"/>
                    <a:ea typeface="+mn-ea"/>
                    <a:cs typeface="Times New Roman" panose="02020603050405020304" pitchFamily="18" charset="0"/>
                  </a:defRPr>
                </a:pPr>
                <a:r>
                  <a:rPr lang="en-IN"/>
                  <a:t>MALE &amp; FEMALE POPULATION</a:t>
                </a:r>
              </a:p>
            </c:rich>
          </c:tx>
          <c:layout>
            <c:manualLayout>
              <c:xMode val="edge"/>
              <c:yMode val="edge"/>
              <c:x val="1.6879228124653433E-2"/>
              <c:y val="0.11154605197251108"/>
            </c:manualLayout>
          </c:layout>
          <c:overlay val="0"/>
          <c:spPr>
            <a:noFill/>
            <a:ln>
              <a:noFill/>
            </a:ln>
            <a:effectLst/>
          </c:spPr>
          <c:txPr>
            <a:bodyPr rot="-5400000" spcFirstLastPara="1" vertOverflow="ellipsis" vert="horz" wrap="square" anchor="ctr" anchorCtr="1"/>
            <a:lstStyle/>
            <a:p>
              <a:pPr>
                <a:defRPr sz="1000" b="1" i="0" u="none" strike="noStrike" kern="1200" baseline="0">
                  <a:ln>
                    <a:noFill/>
                  </a:ln>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ln>
                  <a:noFill/>
                </a:ln>
                <a:solidFill>
                  <a:schemeClr val="tx1"/>
                </a:solidFill>
                <a:latin typeface="Times New Roman" panose="02020603050405020304" pitchFamily="18" charset="0"/>
                <a:ea typeface="+mn-ea"/>
                <a:cs typeface="Times New Roman" panose="02020603050405020304" pitchFamily="18" charset="0"/>
              </a:defRPr>
            </a:pPr>
            <a:endParaRPr lang="en-US"/>
          </a:p>
        </c:txPr>
        <c:crossAx val="53832175"/>
        <c:crosses val="autoZero"/>
        <c:crossBetween val="between"/>
      </c:valAx>
      <c:spPr>
        <a:noFill/>
        <a:ln>
          <a:noFill/>
        </a:ln>
        <a:effectLst/>
      </c:spPr>
    </c:plotArea>
    <c:legend>
      <c:legendPos val="b"/>
      <c:layout>
        <c:manualLayout>
          <c:xMode val="edge"/>
          <c:yMode val="edge"/>
          <c:x val="0.81285035673357731"/>
          <c:y val="0.59004082822980464"/>
          <c:w val="0.13490487282021685"/>
          <c:h val="0.2700296527819519"/>
        </c:manualLayout>
      </c:layout>
      <c:overlay val="0"/>
      <c:spPr>
        <a:noFill/>
        <a:ln>
          <a:solidFill>
            <a:sysClr val="windowText" lastClr="000000"/>
          </a:solidFill>
        </a:ln>
        <a:effectLst/>
      </c:spPr>
      <c:txPr>
        <a:bodyPr rot="0" spcFirstLastPara="1" vertOverflow="ellipsis" vert="horz" wrap="square" anchor="ctr" anchorCtr="1"/>
        <a:lstStyle/>
        <a:p>
          <a:pPr>
            <a:defRPr sz="900" b="1" i="0" u="none" strike="noStrike" kern="1200" baseline="0">
              <a:ln>
                <a:noFill/>
              </a:ln>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solidFill>
      <a:round/>
    </a:ln>
    <a:effectLst/>
  </c:spPr>
  <c:txPr>
    <a:bodyPr/>
    <a:lstStyle/>
    <a:p>
      <a:pPr>
        <a:defRPr b="1">
          <a:ln>
            <a:noFill/>
          </a:ln>
          <a:solidFill>
            <a:schemeClr val="tx1"/>
          </a:solidFill>
          <a:latin typeface="Times New Roman" panose="02020603050405020304" pitchFamily="18" charset="0"/>
          <a:cs typeface="Times New Roman" panose="02020603050405020304" pitchFamily="18" charset="0"/>
        </a:defRPr>
      </a:pPr>
      <a:endParaRPr lang="en-US"/>
    </a:p>
  </c:txPr>
  <c:externalData r:id="rId4">
    <c:autoUpdate val="0"/>
  </c:externalData>
  <c:userShapes r:id="rId5"/>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26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IN"/>
              <a:t>RELIGION OF BAIDYABATI</a:t>
            </a:r>
          </a:p>
        </c:rich>
      </c:tx>
      <c:layout>
        <c:manualLayout>
          <c:xMode val="edge"/>
          <c:yMode val="edge"/>
          <c:x val="0.12255581216320248"/>
          <c:y val="2.4156525888809354E-2"/>
        </c:manualLayout>
      </c:layout>
      <c:overlay val="0"/>
      <c:spPr>
        <a:noFill/>
        <a:ln>
          <a:solidFill>
            <a:sysClr val="windowText" lastClr="000000"/>
          </a:solidFill>
        </a:ln>
        <a:effectLst/>
      </c:spPr>
      <c:txPr>
        <a:bodyPr rot="0" spcFirstLastPara="1" vertOverflow="ellipsis" vert="horz" wrap="square" anchor="ctr" anchorCtr="1"/>
        <a:lstStyle/>
        <a:p>
          <a:pPr>
            <a:defRPr sz="126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0.30754724409448819"/>
          <c:y val="0.19637102653834937"/>
          <c:w val="0.39323884514435697"/>
          <c:h val="0.6553980752405949"/>
        </c:manualLayout>
      </c:layout>
      <c:pieChart>
        <c:varyColors val="1"/>
        <c:ser>
          <c:idx val="0"/>
          <c:order val="0"/>
          <c:dPt>
            <c:idx val="0"/>
            <c:bubble3D val="0"/>
            <c:spPr>
              <a:solidFill>
                <a:srgbClr val="FFCCFF"/>
              </a:solidFill>
              <a:ln w="19050">
                <a:solidFill>
                  <a:schemeClr val="lt1"/>
                </a:solidFill>
              </a:ln>
              <a:effectLst/>
            </c:spPr>
            <c:extLst>
              <c:ext xmlns:c16="http://schemas.microsoft.com/office/drawing/2014/chart" uri="{C3380CC4-5D6E-409C-BE32-E72D297353CC}">
                <c16:uniqueId val="{00000001-BF87-41EF-815D-2DFE72C2EB62}"/>
              </c:ext>
            </c:extLst>
          </c:dPt>
          <c:dPt>
            <c:idx val="1"/>
            <c:bubble3D val="0"/>
            <c:spPr>
              <a:solidFill>
                <a:srgbClr val="92D050"/>
              </a:solidFill>
              <a:ln w="19050">
                <a:solidFill>
                  <a:schemeClr val="lt1"/>
                </a:solidFill>
              </a:ln>
              <a:effectLst/>
            </c:spPr>
            <c:extLst>
              <c:ext xmlns:c16="http://schemas.microsoft.com/office/drawing/2014/chart" uri="{C3380CC4-5D6E-409C-BE32-E72D297353CC}">
                <c16:uniqueId val="{00000003-BF87-41EF-815D-2DFE72C2EB62}"/>
              </c:ext>
            </c:extLst>
          </c:dPt>
          <c:dPt>
            <c:idx val="2"/>
            <c:bubble3D val="0"/>
            <c:spPr>
              <a:solidFill>
                <a:schemeClr val="tx2">
                  <a:lumMod val="75000"/>
                </a:schemeClr>
              </a:solidFill>
              <a:ln w="19050">
                <a:solidFill>
                  <a:schemeClr val="lt1"/>
                </a:solidFill>
              </a:ln>
              <a:effectLst/>
            </c:spPr>
            <c:extLst>
              <c:ext xmlns:c16="http://schemas.microsoft.com/office/drawing/2014/chart" uri="{C3380CC4-5D6E-409C-BE32-E72D297353CC}">
                <c16:uniqueId val="{00000005-BF87-41EF-815D-2DFE72C2EB62}"/>
              </c:ext>
            </c:extLst>
          </c:dPt>
          <c:dLbls>
            <c:delete val="1"/>
          </c:dLbls>
          <c:cat>
            <c:strRef>
              <c:f>Sheet5!$A$3:$A$5</c:f>
              <c:strCache>
                <c:ptCount val="3"/>
                <c:pt idx="0">
                  <c:v>HINDU</c:v>
                </c:pt>
                <c:pt idx="1">
                  <c:v>MUSLIM</c:v>
                </c:pt>
                <c:pt idx="2">
                  <c:v>OTHERS</c:v>
                </c:pt>
              </c:strCache>
            </c:strRef>
          </c:cat>
          <c:val>
            <c:numRef>
              <c:f>Sheet5!$B$3:$B$5</c:f>
              <c:numCache>
                <c:formatCode>General</c:formatCode>
                <c:ptCount val="3"/>
                <c:pt idx="0">
                  <c:v>94.21</c:v>
                </c:pt>
                <c:pt idx="1">
                  <c:v>4.62</c:v>
                </c:pt>
                <c:pt idx="2">
                  <c:v>1.1599999999999999</c:v>
                </c:pt>
              </c:numCache>
            </c:numRef>
          </c:val>
          <c:extLst>
            <c:ext xmlns:c16="http://schemas.microsoft.com/office/drawing/2014/chart" uri="{C3380CC4-5D6E-409C-BE32-E72D297353CC}">
              <c16:uniqueId val="{00000006-BF87-41EF-815D-2DFE72C2EB62}"/>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7.8942311772229393E-2"/>
          <c:y val="0.86109711286089241"/>
          <c:w val="0.84211537645554124"/>
          <c:h val="0.10253925077547124"/>
        </c:manualLayout>
      </c:layout>
      <c:overlay val="0"/>
      <c:spPr>
        <a:noFill/>
        <a:ln>
          <a:solidFill>
            <a:schemeClr val="tx1"/>
          </a:solidFill>
        </a:ln>
        <a:effectLst/>
      </c:spPr>
      <c:txPr>
        <a:bodyPr rot="0" spcFirstLastPara="1" vertOverflow="ellipsis" vert="horz" wrap="square" anchor="ctr" anchorCtr="1"/>
        <a:lstStyle/>
        <a:p>
          <a:pPr>
            <a:defRPr sz="105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solidFill>
      <a:round/>
    </a:ln>
    <a:effectLst/>
  </c:spPr>
  <c:txPr>
    <a:bodyPr/>
    <a:lstStyle/>
    <a:p>
      <a:pPr>
        <a:defRPr sz="1050" b="1">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00" b="0" i="0" u="none" strike="noStrike" kern="1200" spc="0" baseline="0">
                <a:solidFill>
                  <a:schemeClr val="bg1"/>
                </a:solidFill>
                <a:latin typeface="Times New Roman" panose="02020603050405020304" pitchFamily="18" charset="0"/>
                <a:ea typeface="+mn-ea"/>
                <a:cs typeface="Times New Roman" panose="02020603050405020304" pitchFamily="18" charset="0"/>
              </a:defRPr>
            </a:pPr>
            <a:r>
              <a:rPr lang="en-IN" sz="900" b="1" baseline="0">
                <a:solidFill>
                  <a:sysClr val="windowText" lastClr="000000"/>
                </a:solidFill>
                <a:latin typeface="Times New Roman" panose="02020603050405020304" pitchFamily="18" charset="0"/>
                <a:cs typeface="Times New Roman" panose="02020603050405020304" pitchFamily="18" charset="0"/>
              </a:rPr>
              <a:t>LANDUSE &amp; LANDCOVER CHANGES IN BAIDYABATI, 2001</a:t>
            </a:r>
          </a:p>
        </c:rich>
      </c:tx>
      <c:overlay val="0"/>
      <c:spPr>
        <a:noFill/>
        <a:ln>
          <a:solidFill>
            <a:sysClr val="windowText" lastClr="000000"/>
          </a:solidFill>
        </a:ln>
        <a:effectLst/>
      </c:spPr>
      <c:txPr>
        <a:bodyPr rot="0" spcFirstLastPara="1" vertOverflow="ellipsis" vert="horz" wrap="square" anchor="ctr" anchorCtr="1"/>
        <a:lstStyle/>
        <a:p>
          <a:pPr>
            <a:defRPr sz="900" b="0" i="0" u="none" strike="noStrike" kern="1200" spc="0" baseline="0">
              <a:solidFill>
                <a:schemeClr val="bg1"/>
              </a:solidFill>
              <a:latin typeface="Times New Roman" panose="02020603050405020304" pitchFamily="18" charset="0"/>
              <a:ea typeface="+mn-ea"/>
              <a:cs typeface="Times New Roman" panose="02020603050405020304" pitchFamily="18" charset="0"/>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6.0638017934133558E-2"/>
          <c:y val="0.24275756956893357"/>
          <c:w val="0.86587049369471492"/>
          <c:h val="0.4478011754294402"/>
        </c:manualLayout>
      </c:layout>
      <c:pie3DChart>
        <c:varyColors val="1"/>
        <c:ser>
          <c:idx val="0"/>
          <c:order val="0"/>
          <c:dPt>
            <c:idx val="0"/>
            <c:bubble3D val="0"/>
            <c:spPr>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5400000" scaled="1"/>
                <a:tileRect/>
              </a:gradFill>
              <a:ln w="25400">
                <a:solidFill>
                  <a:schemeClr val="lt1"/>
                </a:solidFill>
              </a:ln>
              <a:effectLst/>
              <a:sp3d contourW="25400">
                <a:contourClr>
                  <a:schemeClr val="lt1"/>
                </a:contourClr>
              </a:sp3d>
            </c:spPr>
            <c:extLst>
              <c:ext xmlns:c16="http://schemas.microsoft.com/office/drawing/2014/chart" uri="{C3380CC4-5D6E-409C-BE32-E72D297353CC}">
                <c16:uniqueId val="{00000001-FD53-4F2D-8878-CBF074DD95E5}"/>
              </c:ext>
            </c:extLst>
          </c:dPt>
          <c:dPt>
            <c:idx val="1"/>
            <c:bubble3D val="0"/>
            <c:spPr>
              <a:gradFill flip="none" rotWithShape="1">
                <a:gsLst>
                  <a:gs pos="0">
                    <a:schemeClr val="accent6">
                      <a:lumMod val="50000"/>
                      <a:shade val="30000"/>
                      <a:satMod val="115000"/>
                    </a:schemeClr>
                  </a:gs>
                  <a:gs pos="50000">
                    <a:schemeClr val="accent6">
                      <a:lumMod val="50000"/>
                      <a:shade val="67500"/>
                      <a:satMod val="115000"/>
                    </a:schemeClr>
                  </a:gs>
                  <a:gs pos="100000">
                    <a:schemeClr val="accent6">
                      <a:lumMod val="50000"/>
                      <a:shade val="100000"/>
                      <a:satMod val="115000"/>
                    </a:schemeClr>
                  </a:gs>
                </a:gsLst>
                <a:lin ang="5400000" scaled="1"/>
                <a:tileRect/>
              </a:gradFill>
              <a:ln w="25400">
                <a:solidFill>
                  <a:schemeClr val="lt1"/>
                </a:solidFill>
              </a:ln>
              <a:effectLst/>
              <a:sp3d contourW="25400">
                <a:contourClr>
                  <a:schemeClr val="lt1"/>
                </a:contourClr>
              </a:sp3d>
            </c:spPr>
            <c:extLst>
              <c:ext xmlns:c16="http://schemas.microsoft.com/office/drawing/2014/chart" uri="{C3380CC4-5D6E-409C-BE32-E72D297353CC}">
                <c16:uniqueId val="{00000003-FD53-4F2D-8878-CBF074DD95E5}"/>
              </c:ext>
            </c:extLst>
          </c:dPt>
          <c:dPt>
            <c:idx val="2"/>
            <c:bubble3D val="0"/>
            <c:spPr>
              <a:gradFill flip="none" rotWithShape="1">
                <a:gsLst>
                  <a:gs pos="0">
                    <a:srgbClr val="800000">
                      <a:shade val="30000"/>
                      <a:satMod val="115000"/>
                    </a:srgbClr>
                  </a:gs>
                  <a:gs pos="50000">
                    <a:srgbClr val="800000">
                      <a:shade val="67500"/>
                      <a:satMod val="115000"/>
                    </a:srgbClr>
                  </a:gs>
                  <a:gs pos="100000">
                    <a:srgbClr val="800000">
                      <a:shade val="100000"/>
                      <a:satMod val="115000"/>
                    </a:srgbClr>
                  </a:gs>
                </a:gsLst>
                <a:lin ang="16200000" scaled="1"/>
                <a:tileRect/>
              </a:gradFill>
              <a:ln w="25400">
                <a:solidFill>
                  <a:schemeClr val="lt1"/>
                </a:solidFill>
              </a:ln>
              <a:effectLst/>
              <a:sp3d contourW="25400">
                <a:contourClr>
                  <a:schemeClr val="lt1"/>
                </a:contourClr>
              </a:sp3d>
            </c:spPr>
            <c:extLst>
              <c:ext xmlns:c16="http://schemas.microsoft.com/office/drawing/2014/chart" uri="{C3380CC4-5D6E-409C-BE32-E72D297353CC}">
                <c16:uniqueId val="{00000005-FD53-4F2D-8878-CBF074DD95E5}"/>
              </c:ext>
            </c:extLst>
          </c:dPt>
          <c:dPt>
            <c:idx val="3"/>
            <c:bubble3D val="0"/>
            <c: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5400000" scaled="1"/>
                <a:tileRect/>
              </a:gradFill>
              <a:ln w="25400">
                <a:solidFill>
                  <a:schemeClr val="lt1"/>
                </a:solidFill>
              </a:ln>
              <a:effectLst/>
              <a:sp3d contourW="25400">
                <a:contourClr>
                  <a:schemeClr val="lt1"/>
                </a:contourClr>
              </a:sp3d>
            </c:spPr>
            <c:extLst>
              <c:ext xmlns:c16="http://schemas.microsoft.com/office/drawing/2014/chart" uri="{C3380CC4-5D6E-409C-BE32-E72D297353CC}">
                <c16:uniqueId val="{00000007-FD53-4F2D-8878-CBF074DD95E5}"/>
              </c:ext>
            </c:extLst>
          </c:dPt>
          <c:dPt>
            <c:idx val="4"/>
            <c:bubble3D val="0"/>
            <c:spPr>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5400000" scaled="1"/>
                <a:tileRect/>
              </a:gradFill>
              <a:ln w="25400">
                <a:solidFill>
                  <a:schemeClr val="lt1"/>
                </a:solidFill>
              </a:ln>
              <a:effectLst/>
              <a:sp3d contourW="25400">
                <a:contourClr>
                  <a:schemeClr val="lt1"/>
                </a:contourClr>
              </a:sp3d>
            </c:spPr>
            <c:extLst>
              <c:ext xmlns:c16="http://schemas.microsoft.com/office/drawing/2014/chart" uri="{C3380CC4-5D6E-409C-BE32-E72D297353CC}">
                <c16:uniqueId val="{00000009-FD53-4F2D-8878-CBF074DD95E5}"/>
              </c:ext>
            </c:extLst>
          </c:dPt>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Sheet8!$C$3:$G$3</c:f>
              <c:strCache>
                <c:ptCount val="5"/>
                <c:pt idx="0">
                  <c:v>BUILT UP AREA</c:v>
                </c:pt>
                <c:pt idx="1">
                  <c:v>VEGETATION</c:v>
                </c:pt>
                <c:pt idx="2">
                  <c:v>FALLOW LAND</c:v>
                </c:pt>
                <c:pt idx="3">
                  <c:v>WATER BODY</c:v>
                </c:pt>
                <c:pt idx="4">
                  <c:v>DEGRADED LAND</c:v>
                </c:pt>
              </c:strCache>
            </c:strRef>
          </c:cat>
          <c:val>
            <c:numRef>
              <c:f>Sheet8!$C$4:$G$4</c:f>
              <c:numCache>
                <c:formatCode>0.00%</c:formatCode>
                <c:ptCount val="5"/>
                <c:pt idx="0">
                  <c:v>0.17419999999999999</c:v>
                </c:pt>
                <c:pt idx="1">
                  <c:v>0.32679999999999998</c:v>
                </c:pt>
                <c:pt idx="2">
                  <c:v>0.13811999999999999</c:v>
                </c:pt>
                <c:pt idx="3">
                  <c:v>9.1999999999999998E-2</c:v>
                </c:pt>
                <c:pt idx="4">
                  <c:v>0.27829999999999999</c:v>
                </c:pt>
              </c:numCache>
            </c:numRef>
          </c:val>
          <c:extLst>
            <c:ext xmlns:c16="http://schemas.microsoft.com/office/drawing/2014/chart" uri="{C3380CC4-5D6E-409C-BE32-E72D297353CC}">
              <c16:uniqueId val="{0000000A-FD53-4F2D-8878-CBF074DD95E5}"/>
            </c:ext>
          </c:extLst>
        </c:ser>
        <c:dLbls>
          <c:dLblPos val="bestFit"/>
          <c:showLegendKey val="0"/>
          <c:showVal val="1"/>
          <c:showCatName val="0"/>
          <c:showSerName val="0"/>
          <c:showPercent val="0"/>
          <c:showBubbleSize val="0"/>
          <c:showLeaderLines val="1"/>
        </c:dLbls>
      </c:pie3DChart>
      <c:spPr>
        <a:noFill/>
        <a:ln>
          <a:noFill/>
        </a:ln>
        <a:effectLst/>
      </c:spPr>
    </c:plotArea>
    <c:legend>
      <c:legendPos val="b"/>
      <c:layout>
        <c:manualLayout>
          <c:xMode val="edge"/>
          <c:yMode val="edge"/>
          <c:x val="9.1972484801867635E-2"/>
          <c:y val="0.81702179158440935"/>
          <c:w val="0.84604646141597339"/>
          <c:h val="0.15896283857889523"/>
        </c:manualLayout>
      </c:layout>
      <c:overlay val="0"/>
      <c:spPr>
        <a:noFill/>
        <a:ln>
          <a:solidFill>
            <a:sysClr val="windowText" lastClr="000000"/>
          </a:solidFill>
        </a:ln>
        <a:effectLst/>
      </c:spPr>
      <c:txPr>
        <a:bodyPr rot="0" spcFirstLastPara="1" vertOverflow="ellipsis" vert="horz" wrap="square" anchor="ctr" anchorCtr="1"/>
        <a:lstStyle/>
        <a:p>
          <a:pPr>
            <a:defRPr sz="8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chemeClr val="tx1"/>
      </a:solidFill>
      <a:round/>
    </a:ln>
    <a:effectLst/>
  </c:spPr>
  <c:txPr>
    <a:bodyPr/>
    <a:lstStyle/>
    <a:p>
      <a:pPr>
        <a:defRPr>
          <a:solidFill>
            <a:schemeClr val="bg1"/>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0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IN" sz="900" baseline="0">
                <a:solidFill>
                  <a:sysClr val="windowText" lastClr="000000"/>
                </a:solidFill>
                <a:latin typeface="Times New Roman" panose="02020603050405020304" pitchFamily="18" charset="0"/>
                <a:cs typeface="Times New Roman" panose="02020603050405020304" pitchFamily="18" charset="0"/>
              </a:rPr>
              <a:t>LAND USE LANDCOVER CHANGES IN  BAIDYABATI, 2011</a:t>
            </a:r>
          </a:p>
        </c:rich>
      </c:tx>
      <c:overlay val="0"/>
      <c:spPr>
        <a:noFill/>
        <a:ln>
          <a:solidFill>
            <a:sysClr val="windowText" lastClr="000000"/>
          </a:solidFill>
        </a:ln>
        <a:effectLst/>
      </c:spPr>
      <c:txPr>
        <a:bodyPr rot="0" spcFirstLastPara="1" vertOverflow="ellipsis" vert="horz" wrap="square" anchor="ctr" anchorCtr="1"/>
        <a:lstStyle/>
        <a:p>
          <a:pPr>
            <a:defRPr sz="90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1431330151088627"/>
          <c:y val="0.23897675724060505"/>
          <c:w val="0.78000897556199256"/>
          <c:h val="0.44779899261147271"/>
        </c:manualLayout>
      </c:layout>
      <c:pie3DChart>
        <c:varyColors val="1"/>
        <c:ser>
          <c:idx val="0"/>
          <c:order val="0"/>
          <c:dPt>
            <c:idx val="0"/>
            <c:bubble3D val="0"/>
            <c:spPr>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0800000" scaled="1"/>
                <a:tileRect/>
              </a:gradFill>
              <a:ln w="25400">
                <a:solidFill>
                  <a:schemeClr val="lt1"/>
                </a:solidFill>
              </a:ln>
              <a:effectLst/>
              <a:sp3d contourW="25400">
                <a:contourClr>
                  <a:schemeClr val="lt1"/>
                </a:contourClr>
              </a:sp3d>
            </c:spPr>
            <c:extLst>
              <c:ext xmlns:c16="http://schemas.microsoft.com/office/drawing/2014/chart" uri="{C3380CC4-5D6E-409C-BE32-E72D297353CC}">
                <c16:uniqueId val="{00000001-CA68-4060-9ACE-0A9306FFD06A}"/>
              </c:ext>
            </c:extLst>
          </c:dPt>
          <c:dPt>
            <c:idx val="1"/>
            <c:bubble3D val="0"/>
            <c:spPr>
              <a:gradFill flip="none" rotWithShape="1">
                <a:gsLst>
                  <a:gs pos="0">
                    <a:schemeClr val="accent6">
                      <a:lumMod val="50000"/>
                      <a:shade val="30000"/>
                      <a:satMod val="115000"/>
                    </a:schemeClr>
                  </a:gs>
                  <a:gs pos="50000">
                    <a:schemeClr val="accent6">
                      <a:lumMod val="50000"/>
                      <a:shade val="67500"/>
                      <a:satMod val="115000"/>
                    </a:schemeClr>
                  </a:gs>
                  <a:gs pos="100000">
                    <a:schemeClr val="accent6">
                      <a:lumMod val="50000"/>
                      <a:shade val="100000"/>
                      <a:satMod val="115000"/>
                    </a:schemeClr>
                  </a:gs>
                </a:gsLst>
                <a:lin ang="10800000" scaled="1"/>
                <a:tileRect/>
              </a:gradFill>
              <a:ln w="25400">
                <a:solidFill>
                  <a:schemeClr val="lt1"/>
                </a:solidFill>
              </a:ln>
              <a:effectLst/>
              <a:sp3d contourW="25400">
                <a:contourClr>
                  <a:schemeClr val="lt1"/>
                </a:contourClr>
              </a:sp3d>
            </c:spPr>
            <c:extLst>
              <c:ext xmlns:c16="http://schemas.microsoft.com/office/drawing/2014/chart" uri="{C3380CC4-5D6E-409C-BE32-E72D297353CC}">
                <c16:uniqueId val="{00000003-CA68-4060-9ACE-0A9306FFD06A}"/>
              </c:ext>
            </c:extLst>
          </c:dPt>
          <c:dPt>
            <c:idx val="2"/>
            <c:bubble3D val="0"/>
            <c:spPr>
              <a:solidFill>
                <a:srgbClr val="800000"/>
              </a:solidFill>
              <a:ln w="25400">
                <a:solidFill>
                  <a:schemeClr val="lt1"/>
                </a:solidFill>
              </a:ln>
              <a:effectLst/>
              <a:sp3d contourW="25400">
                <a:contourClr>
                  <a:schemeClr val="lt1"/>
                </a:contourClr>
              </a:sp3d>
            </c:spPr>
            <c:extLst>
              <c:ext xmlns:c16="http://schemas.microsoft.com/office/drawing/2014/chart" uri="{C3380CC4-5D6E-409C-BE32-E72D297353CC}">
                <c16:uniqueId val="{00000005-CA68-4060-9ACE-0A9306FFD06A}"/>
              </c:ext>
            </c:extLst>
          </c:dPt>
          <c:dPt>
            <c:idx val="3"/>
            <c:bubble3D val="0"/>
            <c: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0" scaled="1"/>
                <a:tileRect/>
              </a:gradFill>
              <a:ln w="25400">
                <a:solidFill>
                  <a:schemeClr val="lt1"/>
                </a:solidFill>
              </a:ln>
              <a:effectLst/>
              <a:sp3d contourW="25400">
                <a:contourClr>
                  <a:schemeClr val="lt1"/>
                </a:contourClr>
              </a:sp3d>
            </c:spPr>
            <c:extLst>
              <c:ext xmlns:c16="http://schemas.microsoft.com/office/drawing/2014/chart" uri="{C3380CC4-5D6E-409C-BE32-E72D297353CC}">
                <c16:uniqueId val="{00000007-CA68-4060-9ACE-0A9306FFD06A}"/>
              </c:ext>
            </c:extLst>
          </c:dPt>
          <c:dPt>
            <c:idx val="4"/>
            <c:bubble3D val="0"/>
            <c:spPr>
              <a:solidFill>
                <a:schemeClr val="bg2">
                  <a:lumMod val="5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9-CA68-4060-9ACE-0A9306FFD06A}"/>
              </c:ext>
            </c:extLst>
          </c:dPt>
          <c:dLbls>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1-CA68-4060-9ACE-0A9306FFD06A}"/>
                </c:ext>
              </c:extLst>
            </c:dLbl>
            <c:dLbl>
              <c:idx val="1"/>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3-CA68-4060-9ACE-0A9306FFD06A}"/>
                </c:ext>
              </c:extLst>
            </c:dLbl>
            <c:dLbl>
              <c:idx val="2"/>
              <c:spPr>
                <a:noFill/>
                <a:ln>
                  <a:solidFill>
                    <a:schemeClr val="tx1"/>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5-CA68-4060-9ACE-0A9306FFD06A}"/>
                </c:ext>
              </c:extLst>
            </c:dLbl>
            <c:dLbl>
              <c:idx val="4"/>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9-CA68-4060-9ACE-0A9306FFD06A}"/>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Sheet8!$I$5:$M$5</c:f>
              <c:strCache>
                <c:ptCount val="5"/>
                <c:pt idx="0">
                  <c:v>BUILT UP AREA</c:v>
                </c:pt>
                <c:pt idx="1">
                  <c:v>VEGETATION</c:v>
                </c:pt>
                <c:pt idx="2">
                  <c:v>FALLOW LAND</c:v>
                </c:pt>
                <c:pt idx="3">
                  <c:v>WATER BODY</c:v>
                </c:pt>
                <c:pt idx="4">
                  <c:v>DEGRADED LAND</c:v>
                </c:pt>
              </c:strCache>
            </c:strRef>
          </c:cat>
          <c:val>
            <c:numRef>
              <c:f>Sheet8!$I$6:$M$6</c:f>
              <c:numCache>
                <c:formatCode>0.00%</c:formatCode>
                <c:ptCount val="5"/>
                <c:pt idx="0">
                  <c:v>0.31630000000000003</c:v>
                </c:pt>
                <c:pt idx="1">
                  <c:v>0.2442</c:v>
                </c:pt>
                <c:pt idx="2">
                  <c:v>7.1599999999999997E-2</c:v>
                </c:pt>
                <c:pt idx="3">
                  <c:v>5.1999999999999998E-2</c:v>
                </c:pt>
                <c:pt idx="4">
                  <c:v>0.28260000000000002</c:v>
                </c:pt>
              </c:numCache>
            </c:numRef>
          </c:val>
          <c:extLst>
            <c:ext xmlns:c16="http://schemas.microsoft.com/office/drawing/2014/chart" uri="{C3380CC4-5D6E-409C-BE32-E72D297353CC}">
              <c16:uniqueId val="{0000000A-CA68-4060-9ACE-0A9306FFD06A}"/>
            </c:ext>
          </c:extLst>
        </c:ser>
        <c:dLbls>
          <c:showLegendKey val="0"/>
          <c:showVal val="0"/>
          <c:showCatName val="0"/>
          <c:showSerName val="0"/>
          <c:showPercent val="0"/>
          <c:showBubbleSize val="0"/>
          <c:showLeaderLines val="1"/>
        </c:dLbls>
      </c:pie3DChart>
      <c:spPr>
        <a:noFill/>
        <a:ln>
          <a:noFill/>
        </a:ln>
        <a:effectLst/>
      </c:spPr>
    </c:plotArea>
    <c:legend>
      <c:legendPos val="b"/>
      <c:layout>
        <c:manualLayout>
          <c:xMode val="edge"/>
          <c:yMode val="edge"/>
          <c:x val="8.880128649721894E-2"/>
          <c:y val="0.82130990851577079"/>
          <c:w val="0.85262195204874003"/>
          <c:h val="0.14978835738018298"/>
        </c:manualLayout>
      </c:layout>
      <c:overlay val="0"/>
      <c:spPr>
        <a:noFill/>
        <a:ln>
          <a:solidFill>
            <a:sysClr val="windowText" lastClr="000000"/>
          </a:solidFill>
        </a:ln>
        <a:effectLst/>
      </c:spPr>
      <c:txPr>
        <a:bodyPr rot="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solidFill>
      <a:round/>
    </a:ln>
    <a:effectLst/>
  </c:spPr>
  <c:txPr>
    <a:bodyPr/>
    <a:lstStyle/>
    <a:p>
      <a:pPr>
        <a:defRPr b="1"/>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0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IN" sz="900" baseline="0">
                <a:latin typeface="Times New Roman" panose="02020603050405020304" pitchFamily="18" charset="0"/>
                <a:cs typeface="Times New Roman" panose="02020603050405020304" pitchFamily="18" charset="0"/>
              </a:rPr>
              <a:t>LANDUSE &amp; LANDCOVER CHANGES IN BAIDYABATI, 2021</a:t>
            </a:r>
          </a:p>
        </c:rich>
      </c:tx>
      <c:overlay val="0"/>
      <c:spPr>
        <a:noFill/>
        <a:ln>
          <a:solidFill>
            <a:sysClr val="windowText" lastClr="000000"/>
          </a:solidFill>
        </a:ln>
        <a:effectLst/>
      </c:spPr>
      <c:txPr>
        <a:bodyPr rot="0" spcFirstLastPara="1" vertOverflow="ellipsis" vert="horz" wrap="square" anchor="ctr" anchorCtr="1"/>
        <a:lstStyle/>
        <a:p>
          <a:pPr>
            <a:defRPr sz="90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7253154269421909E-2"/>
          <c:y val="0.28398989422729343"/>
          <c:w val="0.87400142558322347"/>
          <c:h val="0.48597490059251575"/>
        </c:manualLayout>
      </c:layout>
      <c:pie3DChart>
        <c:varyColors val="1"/>
        <c:ser>
          <c:idx val="0"/>
          <c:order val="0"/>
          <c:dPt>
            <c:idx val="0"/>
            <c:bubble3D val="0"/>
            <c:spPr>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0" scaled="1"/>
                <a:tileRect/>
              </a:gradFill>
              <a:ln w="25400">
                <a:solidFill>
                  <a:schemeClr val="lt1"/>
                </a:solidFill>
              </a:ln>
              <a:effectLst/>
              <a:sp3d contourW="25400">
                <a:contourClr>
                  <a:schemeClr val="lt1"/>
                </a:contourClr>
              </a:sp3d>
            </c:spPr>
            <c:extLst>
              <c:ext xmlns:c16="http://schemas.microsoft.com/office/drawing/2014/chart" uri="{C3380CC4-5D6E-409C-BE32-E72D297353CC}">
                <c16:uniqueId val="{00000001-AB4C-4C40-991B-6825B2D99423}"/>
              </c:ext>
            </c:extLst>
          </c:dPt>
          <c:dPt>
            <c:idx val="1"/>
            <c:bubble3D val="0"/>
            <c:spPr>
              <a:gradFill flip="none" rotWithShape="1">
                <a:gsLst>
                  <a:gs pos="0">
                    <a:schemeClr val="accent6">
                      <a:lumMod val="50000"/>
                      <a:shade val="30000"/>
                      <a:satMod val="115000"/>
                    </a:schemeClr>
                  </a:gs>
                  <a:gs pos="50000">
                    <a:schemeClr val="accent6">
                      <a:lumMod val="50000"/>
                      <a:shade val="67500"/>
                      <a:satMod val="115000"/>
                    </a:schemeClr>
                  </a:gs>
                  <a:gs pos="100000">
                    <a:schemeClr val="accent6">
                      <a:lumMod val="50000"/>
                      <a:shade val="100000"/>
                      <a:satMod val="115000"/>
                    </a:schemeClr>
                  </a:gs>
                </a:gsLst>
                <a:lin ang="2700000" scaled="1"/>
                <a:tileRect/>
              </a:gradFill>
              <a:ln w="25400">
                <a:solidFill>
                  <a:schemeClr val="lt1"/>
                </a:solidFill>
              </a:ln>
              <a:effectLst/>
              <a:sp3d contourW="25400">
                <a:contourClr>
                  <a:schemeClr val="lt1"/>
                </a:contourClr>
              </a:sp3d>
            </c:spPr>
            <c:extLst>
              <c:ext xmlns:c16="http://schemas.microsoft.com/office/drawing/2014/chart" uri="{C3380CC4-5D6E-409C-BE32-E72D297353CC}">
                <c16:uniqueId val="{00000003-AB4C-4C40-991B-6825B2D99423}"/>
              </c:ext>
            </c:extLst>
          </c:dPt>
          <c:dPt>
            <c:idx val="2"/>
            <c:bubble3D val="0"/>
            <c:spPr>
              <a:solidFill>
                <a:srgbClr val="800000"/>
              </a:solidFill>
              <a:ln w="25400">
                <a:solidFill>
                  <a:schemeClr val="lt1"/>
                </a:solidFill>
              </a:ln>
              <a:effectLst/>
              <a:sp3d contourW="25400">
                <a:contourClr>
                  <a:schemeClr val="lt1"/>
                </a:contourClr>
              </a:sp3d>
            </c:spPr>
            <c:extLst>
              <c:ext xmlns:c16="http://schemas.microsoft.com/office/drawing/2014/chart" uri="{C3380CC4-5D6E-409C-BE32-E72D297353CC}">
                <c16:uniqueId val="{00000005-AB4C-4C40-991B-6825B2D99423}"/>
              </c:ext>
            </c:extLst>
          </c:dPt>
          <c:dPt>
            <c:idx val="3"/>
            <c:bubble3D val="0"/>
            <c:spPr>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8100000" scaled="1"/>
                <a:tileRect/>
              </a:gradFill>
              <a:ln w="25400">
                <a:solidFill>
                  <a:schemeClr val="lt1"/>
                </a:solidFill>
              </a:ln>
              <a:effectLst/>
              <a:sp3d contourW="25400">
                <a:contourClr>
                  <a:schemeClr val="lt1"/>
                </a:contourClr>
              </a:sp3d>
            </c:spPr>
            <c:extLst>
              <c:ext xmlns:c16="http://schemas.microsoft.com/office/drawing/2014/chart" uri="{C3380CC4-5D6E-409C-BE32-E72D297353CC}">
                <c16:uniqueId val="{00000007-AB4C-4C40-991B-6825B2D99423}"/>
              </c:ext>
            </c:extLst>
          </c:dPt>
          <c:dPt>
            <c:idx val="4"/>
            <c:bubble3D val="0"/>
            <c:spPr>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0800000" scaled="1"/>
                <a:tileRect/>
              </a:gradFill>
              <a:ln w="25400">
                <a:solidFill>
                  <a:schemeClr val="lt1"/>
                </a:solidFill>
              </a:ln>
              <a:effectLst/>
              <a:sp3d contourW="25400">
                <a:contourClr>
                  <a:schemeClr val="lt1"/>
                </a:contourClr>
              </a:sp3d>
            </c:spPr>
            <c:extLst>
              <c:ext xmlns:c16="http://schemas.microsoft.com/office/drawing/2014/chart" uri="{C3380CC4-5D6E-409C-BE32-E72D297353CC}">
                <c16:uniqueId val="{00000009-AB4C-4C40-991B-6825B2D99423}"/>
              </c:ext>
            </c:extLst>
          </c:dPt>
          <c:dLbls>
            <c:dLbl>
              <c:idx val="0"/>
              <c:spPr>
                <a:noFill/>
                <a:ln>
                  <a:noFill/>
                </a:ln>
                <a:effectLst/>
              </c:spPr>
              <c:txPr>
                <a:bodyPr rot="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B4C-4C40-991B-6825B2D99423}"/>
                </c:ext>
              </c:extLst>
            </c:dLbl>
            <c:dLbl>
              <c:idx val="1"/>
              <c:spPr>
                <a:noFill/>
                <a:ln>
                  <a:noFill/>
                </a:ln>
                <a:effectLst/>
              </c:spPr>
              <c:txPr>
                <a:bodyPr rot="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B4C-4C40-991B-6825B2D99423}"/>
                </c:ext>
              </c:extLst>
            </c:dLbl>
            <c:dLbl>
              <c:idx val="2"/>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B4C-4C40-991B-6825B2D99423}"/>
                </c:ext>
              </c:extLst>
            </c:dLbl>
            <c:dLbl>
              <c:idx val="3"/>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AB4C-4C40-991B-6825B2D99423}"/>
                </c:ext>
              </c:extLst>
            </c:dLbl>
            <c:dLbl>
              <c:idx val="4"/>
              <c:spPr>
                <a:noFill/>
                <a:ln>
                  <a:noFill/>
                </a:ln>
                <a:effectLst/>
              </c:spPr>
              <c:txPr>
                <a:bodyPr rot="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AB4C-4C40-991B-6825B2D99423}"/>
                </c:ext>
              </c:extLst>
            </c:dLbl>
            <c:spPr>
              <a:noFill/>
              <a:ln>
                <a:noFill/>
              </a:ln>
              <a:effectLst/>
            </c:spPr>
            <c:txPr>
              <a:bodyPr rot="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Sheet8!$D$26:$H$26</c:f>
              <c:strCache>
                <c:ptCount val="5"/>
                <c:pt idx="0">
                  <c:v>BUILT UP AREA</c:v>
                </c:pt>
                <c:pt idx="1">
                  <c:v>VEGETATION</c:v>
                </c:pt>
                <c:pt idx="2">
                  <c:v>FALLOW LAND</c:v>
                </c:pt>
                <c:pt idx="3">
                  <c:v>WATER BODY</c:v>
                </c:pt>
                <c:pt idx="4">
                  <c:v>DEGRADED LAND</c:v>
                </c:pt>
              </c:strCache>
            </c:strRef>
          </c:cat>
          <c:val>
            <c:numRef>
              <c:f>Sheet8!$D$27:$H$27</c:f>
              <c:numCache>
                <c:formatCode>0.00%</c:formatCode>
                <c:ptCount val="5"/>
                <c:pt idx="0">
                  <c:v>0.43630000000000002</c:v>
                </c:pt>
                <c:pt idx="1">
                  <c:v>0.1948</c:v>
                </c:pt>
                <c:pt idx="2">
                  <c:v>3.7600000000000001E-2</c:v>
                </c:pt>
                <c:pt idx="3">
                  <c:v>4.2000000000000003E-2</c:v>
                </c:pt>
                <c:pt idx="4">
                  <c:v>0.24829999999999999</c:v>
                </c:pt>
              </c:numCache>
            </c:numRef>
          </c:val>
          <c:extLst>
            <c:ext xmlns:c16="http://schemas.microsoft.com/office/drawing/2014/chart" uri="{C3380CC4-5D6E-409C-BE32-E72D297353CC}">
              <c16:uniqueId val="{0000000A-AB4C-4C40-991B-6825B2D99423}"/>
            </c:ext>
          </c:extLst>
        </c:ser>
        <c:dLbls>
          <c:showLegendKey val="0"/>
          <c:showVal val="0"/>
          <c:showCatName val="0"/>
          <c:showSerName val="0"/>
          <c:showPercent val="0"/>
          <c:showBubbleSize val="0"/>
          <c:showLeaderLines val="1"/>
        </c:dLbls>
      </c:pie3DChart>
      <c:spPr>
        <a:noFill/>
        <a:ln>
          <a:noFill/>
        </a:ln>
        <a:effectLst/>
      </c:spPr>
    </c:plotArea>
    <c:legend>
      <c:legendPos val="b"/>
      <c:layout>
        <c:manualLayout>
          <c:xMode val="edge"/>
          <c:yMode val="edge"/>
          <c:x val="5.4271379468229859E-2"/>
          <c:y val="0.79364264593508083"/>
          <c:w val="0.89964724925354844"/>
          <c:h val="0.17471178444466592"/>
        </c:manualLayout>
      </c:layout>
      <c:overlay val="0"/>
      <c:spPr>
        <a:noFill/>
        <a:ln>
          <a:solidFill>
            <a:sysClr val="windowText" lastClr="000000"/>
          </a:solidFill>
        </a:ln>
        <a:effectLst/>
      </c:spPr>
      <c:txPr>
        <a:bodyPr rot="0" spcFirstLastPara="1" vertOverflow="ellipsis" vert="horz" wrap="square" anchor="ctr" anchorCtr="1"/>
        <a:lstStyle/>
        <a:p>
          <a:pPr>
            <a:defRPr sz="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solidFill>
      <a:round/>
    </a:ln>
    <a:effectLst/>
  </c:spPr>
  <c:txPr>
    <a:bodyPr/>
    <a:lstStyle/>
    <a:p>
      <a:pPr>
        <a:defRPr b="1">
          <a:solidFill>
            <a:sysClr val="windowText" lastClr="000000"/>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 id="15">
  <a:schemeClr val="accent2"/>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0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0.04995</cdr:x>
      <cdr:y>0.22621</cdr:y>
    </cdr:from>
    <cdr:to>
      <cdr:x>0.05108</cdr:x>
      <cdr:y>0.28344</cdr:y>
    </cdr:to>
    <cdr:cxnSp macro="">
      <cdr:nvCxnSpPr>
        <cdr:cNvPr id="7" name="Straight Arrow Connector 6">
          <a:extLst xmlns:a="http://schemas.openxmlformats.org/drawingml/2006/main">
            <a:ext uri="{FF2B5EF4-FFF2-40B4-BE49-F238E27FC236}">
              <a16:creationId xmlns:a16="http://schemas.microsoft.com/office/drawing/2014/main" id="{019B11D8-1988-490B-9C55-358C01B34A9E}"/>
            </a:ext>
          </a:extLst>
        </cdr:cNvPr>
        <cdr:cNvCxnSpPr/>
      </cdr:nvCxnSpPr>
      <cdr:spPr>
        <a:xfrm xmlns:a="http://schemas.openxmlformats.org/drawingml/2006/main" flipV="1">
          <a:off x="239485" y="451757"/>
          <a:ext cx="5443" cy="114300"/>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0.15618</cdr:x>
      <cdr:y>0.59259</cdr:y>
    </cdr:from>
    <cdr:to>
      <cdr:x>0.31908</cdr:x>
      <cdr:y>1</cdr:y>
    </cdr:to>
    <cdr:sp macro="" textlink="">
      <cdr:nvSpPr>
        <cdr:cNvPr id="2" name="Rectangle 1"/>
        <cdr:cNvSpPr/>
      </cdr:nvSpPr>
      <cdr:spPr>
        <a:xfrm xmlns:a="http://schemas.openxmlformats.org/drawingml/2006/main">
          <a:off x="844965" y="1341120"/>
          <a:ext cx="881322" cy="922020"/>
        </a:xfrm>
        <a:prstGeom xmlns:a="http://schemas.openxmlformats.org/drawingml/2006/main" prst="rect">
          <a:avLst/>
        </a:prstGeom>
        <a:noFill xmlns:a="http://schemas.openxmlformats.org/drawingml/2006/main"/>
      </cdr:spPr>
      <cdr:txBody>
        <a:bodyPr xmlns:a="http://schemas.openxmlformats.org/drawingml/2006/main" wrap="square" lIns="91440" tIns="45720" rIns="91440" bIns="45720">
          <a:noAutofit/>
        </a:bodyPr>
        <a:lstStyle xmlns:a="http://schemas.openxmlformats.org/drawingml/2006/main"/>
        <a:p xmlns:a="http://schemas.openxmlformats.org/drawingml/2006/main">
          <a:pPr algn="ctr"/>
          <a:r>
            <a:rPr lang="en-US" sz="5400" b="0" cap="none" spc="0">
              <a:ln w="0"/>
              <a:solidFill>
                <a:schemeClr val="tx1"/>
              </a:solidFill>
              <a:effectLst>
                <a:outerShdw blurRad="38100" dist="19050" dir="2700000" algn="tl" rotWithShape="0">
                  <a:schemeClr val="dk1">
                    <a:alpha val="40000"/>
                  </a:schemeClr>
                </a:outerShdw>
              </a:effectLst>
            </a:rPr>
            <a:t> </a:t>
          </a:r>
          <a:r>
            <a:rPr lang="en-US" sz="1000" b="0" cap="none" spc="0">
              <a:ln w="0"/>
              <a:solidFill>
                <a:schemeClr val="tx1"/>
              </a:solidFill>
              <a:effectLst>
                <a:outerShdw blurRad="38100" dist="19050" dir="2700000" algn="tl" rotWithShape="0">
                  <a:schemeClr val="dk1">
                    <a:alpha val="40000"/>
                  </a:schemeClr>
                </a:outerShdw>
              </a:effectLst>
            </a:rPr>
            <a:t>2001</a:t>
          </a:r>
        </a:p>
      </cdr:txBody>
    </cdr:sp>
  </cdr:relSizeAnchor>
  <cdr:relSizeAnchor xmlns:cdr="http://schemas.openxmlformats.org/drawingml/2006/chartDrawing">
    <cdr:from>
      <cdr:x>0.39318</cdr:x>
      <cdr:y>0.81923</cdr:y>
    </cdr:from>
    <cdr:to>
      <cdr:x>0.49108</cdr:x>
      <cdr:y>0.9439</cdr:y>
    </cdr:to>
    <cdr:sp macro="" textlink="">
      <cdr:nvSpPr>
        <cdr:cNvPr id="4" name="Rectangle 3"/>
        <cdr:cNvSpPr/>
      </cdr:nvSpPr>
      <cdr:spPr>
        <a:xfrm xmlns:a="http://schemas.openxmlformats.org/drawingml/2006/main">
          <a:off x="2754085" y="1752601"/>
          <a:ext cx="685800" cy="266700"/>
        </a:xfrm>
        <a:prstGeom xmlns:a="http://schemas.openxmlformats.org/drawingml/2006/main" prst="rect">
          <a:avLst/>
        </a:prstGeom>
        <a:noFill xmlns:a="http://schemas.openxmlformats.org/drawingml/2006/main"/>
      </cdr:spPr>
      <cdr:txBody>
        <a:bodyPr xmlns:a="http://schemas.openxmlformats.org/drawingml/2006/main" wrap="none" lIns="91440" tIns="45720" rIns="91440" bIns="45720">
          <a:noAutofit/>
        </a:bodyPr>
        <a:lstStyle xmlns:a="http://schemas.openxmlformats.org/drawingml/2006/main"/>
        <a:p xmlns:a="http://schemas.openxmlformats.org/drawingml/2006/main">
          <a:pPr algn="ctr"/>
          <a:r>
            <a:rPr lang="en-US" sz="1000" b="0" cap="none" spc="0">
              <a:ln w="0"/>
              <a:solidFill>
                <a:schemeClr val="tx1"/>
              </a:solidFill>
              <a:effectLst>
                <a:outerShdw blurRad="38100" dist="19050" dir="2700000" algn="tl" rotWithShape="0">
                  <a:schemeClr val="dk1">
                    <a:alpha val="40000"/>
                  </a:schemeClr>
                </a:outerShdw>
              </a:effectLst>
            </a:rPr>
            <a:t>2011</a:t>
          </a:r>
        </a:p>
      </cdr:txBody>
    </cdr:sp>
  </cdr:relSizeAnchor>
  <cdr:relSizeAnchor xmlns:cdr="http://schemas.openxmlformats.org/drawingml/2006/chartDrawing">
    <cdr:from>
      <cdr:x>0.55247</cdr:x>
      <cdr:y>0.81415</cdr:y>
    </cdr:from>
    <cdr:to>
      <cdr:x>0.7095</cdr:x>
      <cdr:y>0.90065</cdr:y>
    </cdr:to>
    <cdr:sp macro="" textlink="">
      <cdr:nvSpPr>
        <cdr:cNvPr id="5" name="Rectangle 4"/>
        <cdr:cNvSpPr/>
      </cdr:nvSpPr>
      <cdr:spPr>
        <a:xfrm xmlns:a="http://schemas.openxmlformats.org/drawingml/2006/main">
          <a:off x="3869870" y="1741715"/>
          <a:ext cx="1099951" cy="185056"/>
        </a:xfrm>
        <a:prstGeom xmlns:a="http://schemas.openxmlformats.org/drawingml/2006/main" prst="rect">
          <a:avLst/>
        </a:prstGeom>
        <a:noFill xmlns:a="http://schemas.openxmlformats.org/drawingml/2006/main"/>
      </cdr:spPr>
      <cdr:txBody>
        <a:bodyPr xmlns:a="http://schemas.openxmlformats.org/drawingml/2006/main" wrap="none" lIns="91440" tIns="45720" rIns="91440" bIns="45720">
          <a:noAutofit/>
        </a:bodyPr>
        <a:lstStyle xmlns:a="http://schemas.openxmlformats.org/drawingml/2006/main"/>
        <a:p xmlns:a="http://schemas.openxmlformats.org/drawingml/2006/main">
          <a:pPr algn="ctr"/>
          <a:r>
            <a:rPr lang="en-US" sz="1000" b="0" cap="none" spc="0">
              <a:ln w="0"/>
              <a:solidFill>
                <a:schemeClr val="tx1"/>
              </a:solidFill>
              <a:effectLst>
                <a:outerShdw blurRad="38100" dist="19050" dir="2700000" algn="tl" rotWithShape="0">
                  <a:schemeClr val="dk1">
                    <a:alpha val="40000"/>
                  </a:schemeClr>
                </a:outerShdw>
              </a:effectLst>
            </a:rPr>
            <a:t>2021</a:t>
          </a:r>
        </a:p>
      </cdr:txBody>
    </cdr:sp>
  </cdr:relSizeAnchor>
  <cdr:relSizeAnchor xmlns:cdr="http://schemas.openxmlformats.org/drawingml/2006/chartDrawing">
    <cdr:from>
      <cdr:x>0.49808</cdr:x>
      <cdr:y>0.95408</cdr:y>
    </cdr:from>
    <cdr:to>
      <cdr:x>0.66358</cdr:x>
      <cdr:y>0.95408</cdr:y>
    </cdr:to>
    <cdr:cxnSp macro="">
      <cdr:nvCxnSpPr>
        <cdr:cNvPr id="7" name="Straight Arrow Connector 6">
          <a:extLst xmlns:a="http://schemas.openxmlformats.org/drawingml/2006/main">
            <a:ext uri="{FF2B5EF4-FFF2-40B4-BE49-F238E27FC236}">
              <a16:creationId xmlns:a16="http://schemas.microsoft.com/office/drawing/2014/main" id="{DB1A6F46-6F2A-A312-765E-689EF678ECD8}"/>
            </a:ext>
          </a:extLst>
        </cdr:cNvPr>
        <cdr:cNvCxnSpPr/>
      </cdr:nvCxnSpPr>
      <cdr:spPr>
        <a:xfrm xmlns:a="http://schemas.openxmlformats.org/drawingml/2006/main">
          <a:off x="3488871" y="2041071"/>
          <a:ext cx="1159329" cy="0"/>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0.15074</cdr:x>
      <cdr:y>0.95917</cdr:y>
    </cdr:from>
    <cdr:to>
      <cdr:x>0.40716</cdr:x>
      <cdr:y>0.96171</cdr:y>
    </cdr:to>
    <cdr:cxnSp macro="">
      <cdr:nvCxnSpPr>
        <cdr:cNvPr id="13" name="Straight Connector 12">
          <a:extLst xmlns:a="http://schemas.openxmlformats.org/drawingml/2006/main">
            <a:ext uri="{FF2B5EF4-FFF2-40B4-BE49-F238E27FC236}">
              <a16:creationId xmlns:a16="http://schemas.microsoft.com/office/drawing/2014/main" id="{6B4EE944-D437-A274-97F5-85FF6CBBD6CE}"/>
            </a:ext>
          </a:extLst>
        </cdr:cNvPr>
        <cdr:cNvCxnSpPr/>
      </cdr:nvCxnSpPr>
      <cdr:spPr>
        <a:xfrm xmlns:a="http://schemas.openxmlformats.org/drawingml/2006/main" flipH="1">
          <a:off x="1055914" y="2051957"/>
          <a:ext cx="1796143" cy="5443"/>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B97F64-0917-4DBC-81B7-678AE89A2DB1}" type="datetimeFigureOut">
              <a:rPr lang="en-IN" smtClean="0"/>
              <a:t>09-08-2024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50023C-9F22-4F14-AE2F-21D9D37E1B79}" type="slidenum">
              <a:rPr lang="en-IN" smtClean="0"/>
              <a:t>‹#›</a:t>
            </a:fld>
            <a:endParaRPr lang="en-IN"/>
          </a:p>
        </p:txBody>
      </p:sp>
    </p:spTree>
    <p:extLst>
      <p:ext uri="{BB962C8B-B14F-4D97-AF65-F5344CB8AC3E}">
        <p14:creationId xmlns:p14="http://schemas.microsoft.com/office/powerpoint/2010/main" val="86369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50023C-9F22-4F14-AE2F-21D9D37E1B79}" type="slidenum">
              <a:rPr lang="en-IN" smtClean="0"/>
              <a:t>20</a:t>
            </a:fld>
            <a:endParaRPr lang="en-IN"/>
          </a:p>
        </p:txBody>
      </p:sp>
    </p:spTree>
    <p:extLst>
      <p:ext uri="{BB962C8B-B14F-4D97-AF65-F5344CB8AC3E}">
        <p14:creationId xmlns:p14="http://schemas.microsoft.com/office/powerpoint/2010/main" val="1391420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66FCA7B-12A9-4432-9D86-83CB09D0092C}" type="datetime1">
              <a:rPr lang="en-IN" smtClean="0"/>
              <a:t>09-08-2024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440B65-6B95-4CE8-AEFF-788F71883C3B}" type="slidenum">
              <a:rPr lang="en-IN" smtClean="0"/>
              <a:t>‹#›</a:t>
            </a:fld>
            <a:endParaRPr lang="en-IN"/>
          </a:p>
        </p:txBody>
      </p:sp>
    </p:spTree>
    <p:extLst>
      <p:ext uri="{BB962C8B-B14F-4D97-AF65-F5344CB8AC3E}">
        <p14:creationId xmlns:p14="http://schemas.microsoft.com/office/powerpoint/2010/main" val="210995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B328FD-9392-4198-8B20-519141FD2514}" type="datetime1">
              <a:rPr lang="en-IN" smtClean="0"/>
              <a:t>09-08-2024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440B65-6B95-4CE8-AEFF-788F71883C3B}" type="slidenum">
              <a:rPr lang="en-IN" smtClean="0"/>
              <a:t>‹#›</a:t>
            </a:fld>
            <a:endParaRPr lang="en-IN"/>
          </a:p>
        </p:txBody>
      </p:sp>
    </p:spTree>
    <p:extLst>
      <p:ext uri="{BB962C8B-B14F-4D97-AF65-F5344CB8AC3E}">
        <p14:creationId xmlns:p14="http://schemas.microsoft.com/office/powerpoint/2010/main" val="774595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FCB53D-9020-4BA2-A71B-AD845F0ACBDC}" type="datetime1">
              <a:rPr lang="en-IN" smtClean="0"/>
              <a:t>09-08-2024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440B65-6B95-4CE8-AEFF-788F71883C3B}" type="slidenum">
              <a:rPr lang="en-IN" smtClean="0"/>
              <a:t>‹#›</a:t>
            </a:fld>
            <a:endParaRPr lang="en-IN"/>
          </a:p>
        </p:txBody>
      </p:sp>
    </p:spTree>
    <p:extLst>
      <p:ext uri="{BB962C8B-B14F-4D97-AF65-F5344CB8AC3E}">
        <p14:creationId xmlns:p14="http://schemas.microsoft.com/office/powerpoint/2010/main" val="417436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E7B719-779B-46A2-98C6-56C4FACB4BE9}" type="datetime1">
              <a:rPr lang="en-IN" smtClean="0"/>
              <a:t>09-08-2024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440B65-6B95-4CE8-AEFF-788F71883C3B}" type="slidenum">
              <a:rPr lang="en-IN" smtClean="0"/>
              <a:t>‹#›</a:t>
            </a:fld>
            <a:endParaRPr lang="en-IN"/>
          </a:p>
        </p:txBody>
      </p:sp>
    </p:spTree>
    <p:extLst>
      <p:ext uri="{BB962C8B-B14F-4D97-AF65-F5344CB8AC3E}">
        <p14:creationId xmlns:p14="http://schemas.microsoft.com/office/powerpoint/2010/main" val="3966637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3B05F7-46D6-454D-B7CC-EB09E7A3181E}" type="datetime1">
              <a:rPr lang="en-IN" smtClean="0"/>
              <a:t>09-08-2024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440B65-6B95-4CE8-AEFF-788F71883C3B}" type="slidenum">
              <a:rPr lang="en-IN" smtClean="0"/>
              <a:t>‹#›</a:t>
            </a:fld>
            <a:endParaRPr lang="en-IN"/>
          </a:p>
        </p:txBody>
      </p:sp>
    </p:spTree>
    <p:extLst>
      <p:ext uri="{BB962C8B-B14F-4D97-AF65-F5344CB8AC3E}">
        <p14:creationId xmlns:p14="http://schemas.microsoft.com/office/powerpoint/2010/main" val="852387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2663CA-991A-48DA-B189-3B53556FB122}" type="datetime1">
              <a:rPr lang="en-IN" smtClean="0"/>
              <a:t>09-08-2024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1440B65-6B95-4CE8-AEFF-788F71883C3B}" type="slidenum">
              <a:rPr lang="en-IN" smtClean="0"/>
              <a:t>‹#›</a:t>
            </a:fld>
            <a:endParaRPr lang="en-IN"/>
          </a:p>
        </p:txBody>
      </p:sp>
    </p:spTree>
    <p:extLst>
      <p:ext uri="{BB962C8B-B14F-4D97-AF65-F5344CB8AC3E}">
        <p14:creationId xmlns:p14="http://schemas.microsoft.com/office/powerpoint/2010/main" val="327001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B989CA-ADF6-4CE1-B79F-F0180E4F8E42}" type="datetime1">
              <a:rPr lang="en-IN" smtClean="0"/>
              <a:t>09-08-2024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1440B65-6B95-4CE8-AEFF-788F71883C3B}" type="slidenum">
              <a:rPr lang="en-IN" smtClean="0"/>
              <a:t>‹#›</a:t>
            </a:fld>
            <a:endParaRPr lang="en-IN"/>
          </a:p>
        </p:txBody>
      </p:sp>
    </p:spTree>
    <p:extLst>
      <p:ext uri="{BB962C8B-B14F-4D97-AF65-F5344CB8AC3E}">
        <p14:creationId xmlns:p14="http://schemas.microsoft.com/office/powerpoint/2010/main" val="1038165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B2E1B2-7844-4AD5-84A3-AD1266C4D0A8}" type="datetime1">
              <a:rPr lang="en-IN" smtClean="0"/>
              <a:t>09-08-2024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1440B65-6B95-4CE8-AEFF-788F71883C3B}" type="slidenum">
              <a:rPr lang="en-IN" smtClean="0"/>
              <a:t>‹#›</a:t>
            </a:fld>
            <a:endParaRPr lang="en-IN"/>
          </a:p>
        </p:txBody>
      </p:sp>
    </p:spTree>
    <p:extLst>
      <p:ext uri="{BB962C8B-B14F-4D97-AF65-F5344CB8AC3E}">
        <p14:creationId xmlns:p14="http://schemas.microsoft.com/office/powerpoint/2010/main" val="1770314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77E60F-F0AF-4BB9-9847-087CC496BCB5}" type="datetime1">
              <a:rPr lang="en-IN" smtClean="0"/>
              <a:t>09-08-2024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1440B65-6B95-4CE8-AEFF-788F71883C3B}" type="slidenum">
              <a:rPr lang="en-IN" smtClean="0"/>
              <a:t>‹#›</a:t>
            </a:fld>
            <a:endParaRPr lang="en-IN"/>
          </a:p>
        </p:txBody>
      </p:sp>
    </p:spTree>
    <p:extLst>
      <p:ext uri="{BB962C8B-B14F-4D97-AF65-F5344CB8AC3E}">
        <p14:creationId xmlns:p14="http://schemas.microsoft.com/office/powerpoint/2010/main" val="360385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4604EEE-A707-4C77-8830-DC0A6DBF67BA}" type="datetime1">
              <a:rPr lang="en-IN" smtClean="0"/>
              <a:t>09-08-2024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1440B65-6B95-4CE8-AEFF-788F71883C3B}" type="slidenum">
              <a:rPr lang="en-IN" smtClean="0"/>
              <a:t>‹#›</a:t>
            </a:fld>
            <a:endParaRPr lang="en-IN"/>
          </a:p>
        </p:txBody>
      </p:sp>
    </p:spTree>
    <p:extLst>
      <p:ext uri="{BB962C8B-B14F-4D97-AF65-F5344CB8AC3E}">
        <p14:creationId xmlns:p14="http://schemas.microsoft.com/office/powerpoint/2010/main" val="2798285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D1FF2C-3833-4137-9A64-67B92F130972}" type="datetime1">
              <a:rPr lang="en-IN" smtClean="0"/>
              <a:t>09-08-2024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1440B65-6B95-4CE8-AEFF-788F71883C3B}" type="slidenum">
              <a:rPr lang="en-IN" smtClean="0"/>
              <a:t>‹#›</a:t>
            </a:fld>
            <a:endParaRPr lang="en-IN"/>
          </a:p>
        </p:txBody>
      </p:sp>
    </p:spTree>
    <p:extLst>
      <p:ext uri="{BB962C8B-B14F-4D97-AF65-F5344CB8AC3E}">
        <p14:creationId xmlns:p14="http://schemas.microsoft.com/office/powerpoint/2010/main" val="774127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04AA0D-F6B8-41FE-89E0-1ECDBA29E113}" type="datetime1">
              <a:rPr lang="en-IN" smtClean="0"/>
              <a:t>09-08-2024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440B65-6B95-4CE8-AEFF-788F71883C3B}" type="slidenum">
              <a:rPr lang="en-IN" smtClean="0"/>
              <a:t>‹#›</a:t>
            </a:fld>
            <a:endParaRPr lang="en-IN"/>
          </a:p>
        </p:txBody>
      </p:sp>
    </p:spTree>
    <p:extLst>
      <p:ext uri="{BB962C8B-B14F-4D97-AF65-F5344CB8AC3E}">
        <p14:creationId xmlns:p14="http://schemas.microsoft.com/office/powerpoint/2010/main" val="168886871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7.xml"/><Relationship Id="rId4" Type="http://schemas.openxmlformats.org/officeDocument/2006/relationships/chart" Target="../charts/chart9.xml"/></Relationships>
</file>

<file path=ppt/slides/_rels/slide11.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7.xml"/><Relationship Id="rId5" Type="http://schemas.openxmlformats.org/officeDocument/2006/relationships/chart" Target="../charts/chart14.xml"/><Relationship Id="rId4" Type="http://schemas.openxmlformats.org/officeDocument/2006/relationships/chart" Target="../charts/chart13.xml"/></Relationships>
</file>

<file path=ppt/slides/_rels/slide13.xml.rels><?xml version="1.0" encoding="UTF-8" standalone="yes"?>
<Relationships xmlns="http://schemas.openxmlformats.org/package/2006/relationships"><Relationship Id="rId3" Type="http://schemas.openxmlformats.org/officeDocument/2006/relationships/chart" Target="../charts/chart16.xml"/><Relationship Id="rId7" Type="http://schemas.openxmlformats.org/officeDocument/2006/relationships/image" Target="../media/image11.jpeg"/><Relationship Id="rId2" Type="http://schemas.openxmlformats.org/officeDocument/2006/relationships/chart" Target="../charts/chart15.xml"/><Relationship Id="rId1" Type="http://schemas.openxmlformats.org/officeDocument/2006/relationships/slideLayout" Target="../slideLayouts/slideLayout7.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chart" Target="../charts/chart19.xml"/><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chart" Target="../charts/chart21.xml"/></Relationships>
</file>

<file path=ppt/slides/_rels/slide15.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7.xml"/><Relationship Id="rId6" Type="http://schemas.openxmlformats.org/officeDocument/2006/relationships/chart" Target="../charts/chart25.xml"/><Relationship Id="rId5" Type="http://schemas.openxmlformats.org/officeDocument/2006/relationships/chart" Target="../charts/chart24.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7.xml"/><Relationship Id="rId5" Type="http://schemas.openxmlformats.org/officeDocument/2006/relationships/chart" Target="../charts/chart29.xml"/><Relationship Id="rId4" Type="http://schemas.openxmlformats.org/officeDocument/2006/relationships/chart" Target="../charts/chart28.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chart" Target="../charts/chart30.xml"/><Relationship Id="rId1" Type="http://schemas.openxmlformats.org/officeDocument/2006/relationships/slideLayout" Target="../slideLayouts/slideLayout7.xml"/><Relationship Id="rId5" Type="http://schemas.openxmlformats.org/officeDocument/2006/relationships/chart" Target="../charts/chart32.xml"/><Relationship Id="rId4" Type="http://schemas.openxmlformats.org/officeDocument/2006/relationships/chart" Target="../charts/chart31.xml"/></Relationships>
</file>

<file path=ppt/slides/_rels/slide18.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chart" Target="../charts/chart33.xml"/><Relationship Id="rId1" Type="http://schemas.openxmlformats.org/officeDocument/2006/relationships/slideLayout" Target="../slideLayouts/slideLayout7.xml"/><Relationship Id="rId5" Type="http://schemas.openxmlformats.org/officeDocument/2006/relationships/chart" Target="../charts/chart36.xml"/><Relationship Id="rId4" Type="http://schemas.openxmlformats.org/officeDocument/2006/relationships/chart" Target="../charts/chart3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cwejournal.org/vol3no3/pland-use-cover-change-detection-in-high-altitude-mountain-landscapes-a-case-of-pangi-valley-western-himalaya-indiap"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 Id="rId5" Type="http://schemas.openxmlformats.org/officeDocument/2006/relationships/chart" Target="../charts/chart6.xml"/><Relationship Id="rId4" Type="http://schemas.openxmlformats.org/officeDocument/2006/relationships/chart" Target="../charts/char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547FBE-A5A9-A1D3-1FFE-0B0CC5F1BA95}"/>
              </a:ext>
            </a:extLst>
          </p:cNvPr>
          <p:cNvSpPr>
            <a:spLocks noGrp="1"/>
          </p:cNvSpPr>
          <p:nvPr>
            <p:ph type="sldNum" sz="quarter" idx="12"/>
          </p:nvPr>
        </p:nvSpPr>
        <p:spPr/>
        <p:txBody>
          <a:bodyPr/>
          <a:lstStyle/>
          <a:p>
            <a:fld id="{31440B65-6B95-4CE8-AEFF-788F71883C3B}" type="slidenum">
              <a:rPr lang="en-IN" smtClean="0"/>
              <a:t>1</a:t>
            </a:fld>
            <a:endParaRPr lang="en-IN"/>
          </a:p>
        </p:txBody>
      </p:sp>
      <p:sp>
        <p:nvSpPr>
          <p:cNvPr id="5" name="Rectangle 4">
            <a:extLst>
              <a:ext uri="{FF2B5EF4-FFF2-40B4-BE49-F238E27FC236}">
                <a16:creationId xmlns:a16="http://schemas.microsoft.com/office/drawing/2014/main" id="{ED0992BC-DA23-FF4E-47D9-45B6943D40BF}"/>
              </a:ext>
            </a:extLst>
          </p:cNvPr>
          <p:cNvSpPr/>
          <p:nvPr/>
        </p:nvSpPr>
        <p:spPr>
          <a:xfrm>
            <a:off x="266007" y="274320"/>
            <a:ext cx="11662757" cy="635923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E5BAA2C3-23BC-7D7F-ACFB-89258F3C6E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8720" y="2874530"/>
            <a:ext cx="4796443" cy="334402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2" name="Picture 11">
            <a:extLst>
              <a:ext uri="{FF2B5EF4-FFF2-40B4-BE49-F238E27FC236}">
                <a16:creationId xmlns:a16="http://schemas.microsoft.com/office/drawing/2014/main" id="{1AD1C384-86B0-FEAB-DF40-9C217A5046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3927" y="2874530"/>
            <a:ext cx="4995947" cy="32702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4" name="TextBox 13">
            <a:extLst>
              <a:ext uri="{FF2B5EF4-FFF2-40B4-BE49-F238E27FC236}">
                <a16:creationId xmlns:a16="http://schemas.microsoft.com/office/drawing/2014/main" id="{B8F44A99-A162-CBAE-8F49-89B51E3B8CB6}"/>
              </a:ext>
            </a:extLst>
          </p:cNvPr>
          <p:cNvSpPr txBox="1"/>
          <p:nvPr/>
        </p:nvSpPr>
        <p:spPr>
          <a:xfrm>
            <a:off x="2084070" y="830520"/>
            <a:ext cx="7574972" cy="1555234"/>
          </a:xfrm>
          <a:prstGeom prst="rect">
            <a:avLst/>
          </a:prstGeom>
          <a:noFill/>
        </p:spPr>
        <p:txBody>
          <a:bodyPr wrap="square">
            <a:spAutoFit/>
          </a:bodyPr>
          <a:lstStyle/>
          <a:p>
            <a:pPr algn="ctr">
              <a:lnSpc>
                <a:spcPct val="107000"/>
              </a:lnSpc>
              <a:spcAft>
                <a:spcPts val="800"/>
              </a:spcAft>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CHANGING URBAN GROWTH:</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IMPACT ON THE PEOPLE OF BAIDYABATI, HOOGHLY</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17264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99DE66-4F43-99BB-CCC5-1A6630229178}"/>
              </a:ext>
            </a:extLst>
          </p:cNvPr>
          <p:cNvSpPr>
            <a:spLocks noGrp="1"/>
          </p:cNvSpPr>
          <p:nvPr>
            <p:ph type="sldNum" sz="quarter" idx="12"/>
          </p:nvPr>
        </p:nvSpPr>
        <p:spPr/>
        <p:txBody>
          <a:bodyPr/>
          <a:lstStyle/>
          <a:p>
            <a:fld id="{31440B65-6B95-4CE8-AEFF-788F71883C3B}" type="slidenum">
              <a:rPr lang="en-IN" smtClean="0"/>
              <a:t>10</a:t>
            </a:fld>
            <a:endParaRPr lang="en-IN"/>
          </a:p>
        </p:txBody>
      </p:sp>
      <p:sp>
        <p:nvSpPr>
          <p:cNvPr id="3" name="Rectangle 2">
            <a:extLst>
              <a:ext uri="{FF2B5EF4-FFF2-40B4-BE49-F238E27FC236}">
                <a16:creationId xmlns:a16="http://schemas.microsoft.com/office/drawing/2014/main" id="{3509B561-3765-D26D-2E76-07FC0CC6A95F}"/>
              </a:ext>
            </a:extLst>
          </p:cNvPr>
          <p:cNvSpPr/>
          <p:nvPr/>
        </p:nvSpPr>
        <p:spPr>
          <a:xfrm>
            <a:off x="213360" y="193040"/>
            <a:ext cx="11805920" cy="6528435"/>
          </a:xfrm>
          <a:prstGeom prst="rect">
            <a:avLst/>
          </a:prstGeom>
          <a:noFill/>
          <a:ln w="28575">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6CA8DD17-45EB-6300-5EEA-7E00C3615E4D}"/>
              </a:ext>
            </a:extLst>
          </p:cNvPr>
          <p:cNvSpPr txBox="1"/>
          <p:nvPr/>
        </p:nvSpPr>
        <p:spPr>
          <a:xfrm>
            <a:off x="365760" y="360740"/>
            <a:ext cx="8514080" cy="374077"/>
          </a:xfrm>
          <a:prstGeom prst="rect">
            <a:avLst/>
          </a:prstGeom>
          <a:noFill/>
        </p:spPr>
        <p:txBody>
          <a:bodyPr wrap="square">
            <a:spAutoFit/>
          </a:bodyPr>
          <a:lstStyle/>
          <a:p>
            <a:pPr algn="just">
              <a:lnSpc>
                <a:spcPct val="107000"/>
              </a:lnSpc>
              <a:spcAft>
                <a:spcPts val="800"/>
              </a:spcAft>
              <a:tabLst>
                <a:tab pos="3870960" algn="l"/>
              </a:tabLst>
            </a:pPr>
            <a:r>
              <a:rPr lang="en-IN" sz="1800" b="1" u="sng" kern="100" dirty="0">
                <a:effectLst/>
                <a:latin typeface="Times New Roman" panose="02020603050405020304" pitchFamily="18" charset="0"/>
                <a:ea typeface="Calibri" panose="020F0502020204030204" pitchFamily="34" charset="0"/>
                <a:cs typeface="Times New Roman" panose="02020603050405020304" pitchFamily="18" charset="0"/>
              </a:rPr>
              <a:t>% OF LANDUSE &amp; LANDCOVER CHANGES IN BAIDYABATI (2001,2011,2021)-</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6" name="Chart 5">
            <a:extLst>
              <a:ext uri="{FF2B5EF4-FFF2-40B4-BE49-F238E27FC236}">
                <a16:creationId xmlns:a16="http://schemas.microsoft.com/office/drawing/2014/main" id="{EF04C2AA-B3D7-270E-DDA8-D6A71243B8CC}"/>
              </a:ext>
            </a:extLst>
          </p:cNvPr>
          <p:cNvGraphicFramePr/>
          <p:nvPr>
            <p:extLst>
              <p:ext uri="{D42A27DB-BD31-4B8C-83A1-F6EECF244321}">
                <p14:modId xmlns:p14="http://schemas.microsoft.com/office/powerpoint/2010/main" val="2988305329"/>
              </p:ext>
            </p:extLst>
          </p:nvPr>
        </p:nvGraphicFramePr>
        <p:xfrm>
          <a:off x="466090" y="1761490"/>
          <a:ext cx="3608070" cy="342106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C4BC8E48-016C-53DA-1BB9-779AB0ABA669}"/>
              </a:ext>
            </a:extLst>
          </p:cNvPr>
          <p:cNvGraphicFramePr/>
          <p:nvPr>
            <p:extLst>
              <p:ext uri="{D42A27DB-BD31-4B8C-83A1-F6EECF244321}">
                <p14:modId xmlns:p14="http://schemas.microsoft.com/office/powerpoint/2010/main" val="4199576964"/>
              </p:ext>
            </p:extLst>
          </p:nvPr>
        </p:nvGraphicFramePr>
        <p:xfrm>
          <a:off x="4287520" y="1761490"/>
          <a:ext cx="3657600" cy="34210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A5DA1CFA-4C74-8C86-1888-BD5F6DB1D906}"/>
              </a:ext>
            </a:extLst>
          </p:cNvPr>
          <p:cNvGraphicFramePr/>
          <p:nvPr>
            <p:extLst>
              <p:ext uri="{D42A27DB-BD31-4B8C-83A1-F6EECF244321}">
                <p14:modId xmlns:p14="http://schemas.microsoft.com/office/powerpoint/2010/main" val="3243118782"/>
              </p:ext>
            </p:extLst>
          </p:nvPr>
        </p:nvGraphicFramePr>
        <p:xfrm>
          <a:off x="8238490" y="1731962"/>
          <a:ext cx="3487420" cy="3450590"/>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a:extLst>
              <a:ext uri="{FF2B5EF4-FFF2-40B4-BE49-F238E27FC236}">
                <a16:creationId xmlns:a16="http://schemas.microsoft.com/office/drawing/2014/main" id="{20A89361-1B3C-FFCF-3B1C-88E6CF45DB70}"/>
              </a:ext>
            </a:extLst>
          </p:cNvPr>
          <p:cNvSpPr txBox="1"/>
          <p:nvPr/>
        </p:nvSpPr>
        <p:spPr>
          <a:xfrm>
            <a:off x="4400550" y="5920978"/>
            <a:ext cx="3544570" cy="369332"/>
          </a:xfrm>
          <a:prstGeom prst="rect">
            <a:avLst/>
          </a:prstGeom>
          <a:noFill/>
          <a:ln w="19050">
            <a:solidFill>
              <a:schemeClr val="tx1"/>
            </a:solidFill>
          </a:ln>
        </p:spPr>
        <p:txBody>
          <a:bodyPr wrap="square">
            <a:spAutoFit/>
          </a:bodyPr>
          <a:lstStyle/>
          <a:p>
            <a:r>
              <a:rPr lang="en-IN" sz="1800" dirty="0">
                <a:effectLst/>
                <a:latin typeface="Times New Roman" panose="02020603050405020304" pitchFamily="18" charset="0"/>
                <a:ea typeface="Calibri" panose="020F0502020204030204" pitchFamily="34" charset="0"/>
              </a:rPr>
              <a:t>Source: USGS QGIS-3.10,3.28</a:t>
            </a:r>
            <a:endParaRPr lang="en-IN" dirty="0"/>
          </a:p>
        </p:txBody>
      </p:sp>
    </p:spTree>
    <p:extLst>
      <p:ext uri="{BB962C8B-B14F-4D97-AF65-F5344CB8AC3E}">
        <p14:creationId xmlns:p14="http://schemas.microsoft.com/office/powerpoint/2010/main" val="1376109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494FB6-A791-A24D-2101-9F1228D94193}"/>
              </a:ext>
            </a:extLst>
          </p:cNvPr>
          <p:cNvSpPr>
            <a:spLocks noGrp="1"/>
          </p:cNvSpPr>
          <p:nvPr>
            <p:ph type="sldNum" sz="quarter" idx="12"/>
          </p:nvPr>
        </p:nvSpPr>
        <p:spPr/>
        <p:txBody>
          <a:bodyPr/>
          <a:lstStyle/>
          <a:p>
            <a:fld id="{31440B65-6B95-4CE8-AEFF-788F71883C3B}" type="slidenum">
              <a:rPr lang="en-IN" smtClean="0"/>
              <a:t>11</a:t>
            </a:fld>
            <a:endParaRPr lang="en-IN"/>
          </a:p>
        </p:txBody>
      </p:sp>
      <p:sp>
        <p:nvSpPr>
          <p:cNvPr id="3" name="Rectangle 2">
            <a:extLst>
              <a:ext uri="{FF2B5EF4-FFF2-40B4-BE49-F238E27FC236}">
                <a16:creationId xmlns:a16="http://schemas.microsoft.com/office/drawing/2014/main" id="{9BC2CC5B-C581-B5BF-0250-C7F274342D97}"/>
              </a:ext>
            </a:extLst>
          </p:cNvPr>
          <p:cNvSpPr/>
          <p:nvPr/>
        </p:nvSpPr>
        <p:spPr>
          <a:xfrm>
            <a:off x="243840" y="193040"/>
            <a:ext cx="11755120" cy="6441440"/>
          </a:xfrm>
          <a:prstGeom prst="rect">
            <a:avLst/>
          </a:prstGeom>
          <a:noFill/>
          <a:ln w="2857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Table 3">
            <a:extLst>
              <a:ext uri="{FF2B5EF4-FFF2-40B4-BE49-F238E27FC236}">
                <a16:creationId xmlns:a16="http://schemas.microsoft.com/office/drawing/2014/main" id="{5B706757-A035-697F-09AA-A47E61077D76}"/>
              </a:ext>
            </a:extLst>
          </p:cNvPr>
          <p:cNvGraphicFramePr>
            <a:graphicFrameLocks noGrp="1"/>
          </p:cNvGraphicFramePr>
          <p:nvPr>
            <p:extLst>
              <p:ext uri="{D42A27DB-BD31-4B8C-83A1-F6EECF244321}">
                <p14:modId xmlns:p14="http://schemas.microsoft.com/office/powerpoint/2010/main" val="964128460"/>
              </p:ext>
            </p:extLst>
          </p:nvPr>
        </p:nvGraphicFramePr>
        <p:xfrm>
          <a:off x="528955" y="877000"/>
          <a:ext cx="5256527" cy="2845744"/>
        </p:xfrm>
        <a:graphic>
          <a:graphicData uri="http://schemas.openxmlformats.org/drawingml/2006/table">
            <a:tbl>
              <a:tblPr firstRow="1" firstCol="1" bandRow="1">
                <a:tableStyleId>{5C22544A-7EE6-4342-B048-85BDC9FD1C3A}</a:tableStyleId>
              </a:tblPr>
              <a:tblGrid>
                <a:gridCol w="595363">
                  <a:extLst>
                    <a:ext uri="{9D8B030D-6E8A-4147-A177-3AD203B41FA5}">
                      <a16:colId xmlns:a16="http://schemas.microsoft.com/office/drawing/2014/main" val="2061840517"/>
                    </a:ext>
                  </a:extLst>
                </a:gridCol>
                <a:gridCol w="1168010">
                  <a:extLst>
                    <a:ext uri="{9D8B030D-6E8A-4147-A177-3AD203B41FA5}">
                      <a16:colId xmlns:a16="http://schemas.microsoft.com/office/drawing/2014/main" val="4224055426"/>
                    </a:ext>
                  </a:extLst>
                </a:gridCol>
                <a:gridCol w="628594">
                  <a:extLst>
                    <a:ext uri="{9D8B030D-6E8A-4147-A177-3AD203B41FA5}">
                      <a16:colId xmlns:a16="http://schemas.microsoft.com/office/drawing/2014/main" val="640711500"/>
                    </a:ext>
                  </a:extLst>
                </a:gridCol>
                <a:gridCol w="628594">
                  <a:extLst>
                    <a:ext uri="{9D8B030D-6E8A-4147-A177-3AD203B41FA5}">
                      <a16:colId xmlns:a16="http://schemas.microsoft.com/office/drawing/2014/main" val="3981816365"/>
                    </a:ext>
                  </a:extLst>
                </a:gridCol>
                <a:gridCol w="617715">
                  <a:extLst>
                    <a:ext uri="{9D8B030D-6E8A-4147-A177-3AD203B41FA5}">
                      <a16:colId xmlns:a16="http://schemas.microsoft.com/office/drawing/2014/main" val="3246629401"/>
                    </a:ext>
                  </a:extLst>
                </a:gridCol>
                <a:gridCol w="548117">
                  <a:extLst>
                    <a:ext uri="{9D8B030D-6E8A-4147-A177-3AD203B41FA5}">
                      <a16:colId xmlns:a16="http://schemas.microsoft.com/office/drawing/2014/main" val="3307162714"/>
                    </a:ext>
                  </a:extLst>
                </a:gridCol>
                <a:gridCol w="548117">
                  <a:extLst>
                    <a:ext uri="{9D8B030D-6E8A-4147-A177-3AD203B41FA5}">
                      <a16:colId xmlns:a16="http://schemas.microsoft.com/office/drawing/2014/main" val="2719711799"/>
                    </a:ext>
                  </a:extLst>
                </a:gridCol>
                <a:gridCol w="522017">
                  <a:extLst>
                    <a:ext uri="{9D8B030D-6E8A-4147-A177-3AD203B41FA5}">
                      <a16:colId xmlns:a16="http://schemas.microsoft.com/office/drawing/2014/main" val="2607291746"/>
                    </a:ext>
                  </a:extLst>
                </a:gridCol>
              </a:tblGrid>
              <a:tr h="413625">
                <a:tc rowSpan="3">
                  <a:txBody>
                    <a:bodyPr/>
                    <a:lstStyle/>
                    <a:p>
                      <a:pPr marL="68580" algn="ctr">
                        <a:lnSpc>
                          <a:spcPts val="1800"/>
                        </a:lnSpc>
                        <a:spcAft>
                          <a:spcPts val="800"/>
                        </a:spcAft>
                      </a:pPr>
                      <a:r>
                        <a:rPr lang="en-IN" sz="800" kern="0" baseline="0" dirty="0">
                          <a:effectLst/>
                          <a:latin typeface="Times New Roman" panose="02020603050405020304" pitchFamily="18" charset="0"/>
                          <a:cs typeface="Times New Roman" panose="02020603050405020304" pitchFamily="18" charset="0"/>
                        </a:rPr>
                        <a:t>Sl</a:t>
                      </a:r>
                      <a:r>
                        <a:rPr lang="en-IN" sz="800" kern="0" baseline="0" dirty="0">
                          <a:effectLst/>
                        </a:rPr>
                        <a:t>. No.</a:t>
                      </a:r>
                      <a:endParaRPr lang="en-IN" sz="8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3">
                  <a:txBody>
                    <a:bodyPr/>
                    <a:lstStyle/>
                    <a:p>
                      <a:pPr marL="68580" algn="ctr">
                        <a:lnSpc>
                          <a:spcPts val="1800"/>
                        </a:lnSpc>
                        <a:spcAft>
                          <a:spcPts val="800"/>
                        </a:spcAft>
                      </a:pPr>
                      <a:r>
                        <a:rPr lang="en-IN" sz="800" kern="0" baseline="0" dirty="0">
                          <a:effectLst/>
                        </a:rPr>
                        <a:t>Land Use Categories</a:t>
                      </a:r>
                      <a:endParaRPr lang="en-IN" sz="8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algn="ctr">
                        <a:lnSpc>
                          <a:spcPct val="107000"/>
                        </a:lnSpc>
                        <a:spcAft>
                          <a:spcPts val="800"/>
                        </a:spcAft>
                      </a:pPr>
                      <a:r>
                        <a:rPr lang="en-IN" sz="800" kern="0" baseline="0" dirty="0">
                          <a:effectLst/>
                        </a:rPr>
                        <a:t> </a:t>
                      </a:r>
                      <a:endParaRPr lang="en-IN" sz="800" kern="100" baseline="0" dirty="0">
                        <a:effectLst/>
                      </a:endParaRPr>
                    </a:p>
                    <a:p>
                      <a:pPr algn="ctr">
                        <a:lnSpc>
                          <a:spcPct val="107000"/>
                        </a:lnSpc>
                        <a:spcAft>
                          <a:spcPts val="800"/>
                        </a:spcAft>
                      </a:pPr>
                      <a:r>
                        <a:rPr lang="en-IN" sz="800" kern="0" baseline="0" dirty="0">
                          <a:effectLst/>
                        </a:rPr>
                        <a:t>2001</a:t>
                      </a:r>
                      <a:endParaRPr lang="en-IN" sz="8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IN"/>
                    </a:p>
                  </a:txBody>
                  <a:tcPr/>
                </a:tc>
                <a:tc gridSpan="2">
                  <a:txBody>
                    <a:bodyPr/>
                    <a:lstStyle/>
                    <a:p>
                      <a:pPr marL="68580" algn="ctr">
                        <a:lnSpc>
                          <a:spcPts val="1800"/>
                        </a:lnSpc>
                        <a:spcAft>
                          <a:spcPts val="800"/>
                        </a:spcAft>
                      </a:pPr>
                      <a:r>
                        <a:rPr lang="en-IN" sz="800" kern="0" baseline="0">
                          <a:effectLst/>
                        </a:rPr>
                        <a:t>2011</a:t>
                      </a:r>
                      <a:endParaRPr lang="en-IN" sz="8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IN"/>
                    </a:p>
                  </a:txBody>
                  <a:tcPr/>
                </a:tc>
                <a:tc gridSpan="2">
                  <a:txBody>
                    <a:bodyPr/>
                    <a:lstStyle/>
                    <a:p>
                      <a:pPr algn="ctr">
                        <a:lnSpc>
                          <a:spcPts val="1800"/>
                        </a:lnSpc>
                        <a:spcAft>
                          <a:spcPts val="800"/>
                        </a:spcAft>
                      </a:pPr>
                      <a:r>
                        <a:rPr lang="en-IN" sz="800" kern="0" baseline="0">
                          <a:effectLst/>
                        </a:rPr>
                        <a:t>Land Use change (2001-2011)</a:t>
                      </a:r>
                      <a:endParaRPr lang="en-IN" sz="8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hMerge="1">
                  <a:txBody>
                    <a:bodyPr/>
                    <a:lstStyle/>
                    <a:p>
                      <a:endParaRPr lang="en-IN"/>
                    </a:p>
                  </a:txBody>
                  <a:tcPr/>
                </a:tc>
                <a:extLst>
                  <a:ext uri="{0D108BD9-81ED-4DB2-BD59-A6C34878D82A}">
                    <a16:rowId xmlns:a16="http://schemas.microsoft.com/office/drawing/2014/main" val="2896194237"/>
                  </a:ext>
                </a:extLst>
              </a:tr>
              <a:tr h="120833">
                <a:tc vMerge="1">
                  <a:txBody>
                    <a:bodyPr/>
                    <a:lstStyle/>
                    <a:p>
                      <a:endParaRPr lang="en-IN"/>
                    </a:p>
                  </a:txBody>
                  <a:tcPr/>
                </a:tc>
                <a:tc vMerge="1">
                  <a:txBody>
                    <a:bodyPr/>
                    <a:lstStyle/>
                    <a:p>
                      <a:endParaRPr lang="en-IN"/>
                    </a:p>
                  </a:txBody>
                  <a:tcPr/>
                </a:tc>
                <a:tc gridSpan="2">
                  <a:txBody>
                    <a:bodyPr/>
                    <a:lstStyle/>
                    <a:p>
                      <a:pPr algn="ctr">
                        <a:lnSpc>
                          <a:spcPct val="107000"/>
                        </a:lnSpc>
                        <a:spcAft>
                          <a:spcPts val="800"/>
                        </a:spcAft>
                      </a:pPr>
                      <a:r>
                        <a:rPr lang="en-IN" sz="800" kern="0" baseline="0">
                          <a:effectLst/>
                        </a:rPr>
                        <a:t>Area</a:t>
                      </a:r>
                      <a:endParaRPr lang="en-IN" sz="8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IN"/>
                    </a:p>
                  </a:txBody>
                  <a:tcPr/>
                </a:tc>
                <a:tc gridSpan="2">
                  <a:txBody>
                    <a:bodyPr/>
                    <a:lstStyle/>
                    <a:p>
                      <a:pPr algn="ctr">
                        <a:lnSpc>
                          <a:spcPct val="107000"/>
                        </a:lnSpc>
                        <a:spcAft>
                          <a:spcPts val="800"/>
                        </a:spcAft>
                      </a:pPr>
                      <a:r>
                        <a:rPr lang="en-IN" sz="800" kern="0" baseline="0">
                          <a:effectLst/>
                        </a:rPr>
                        <a:t>Area</a:t>
                      </a:r>
                      <a:endParaRPr lang="en-IN" sz="8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IN"/>
                    </a:p>
                  </a:txBody>
                  <a:tcPr/>
                </a:tc>
                <a:tc gridSpan="2">
                  <a:txBody>
                    <a:bodyPr/>
                    <a:lstStyle/>
                    <a:p>
                      <a:pPr algn="ctr">
                        <a:lnSpc>
                          <a:spcPct val="107000"/>
                        </a:lnSpc>
                        <a:spcAft>
                          <a:spcPts val="800"/>
                        </a:spcAft>
                      </a:pPr>
                      <a:r>
                        <a:rPr lang="en-IN" sz="800" kern="0" baseline="0">
                          <a:effectLst/>
                        </a:rPr>
                        <a:t>Area</a:t>
                      </a:r>
                      <a:endParaRPr lang="en-IN" sz="8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hMerge="1">
                  <a:txBody>
                    <a:bodyPr/>
                    <a:lstStyle/>
                    <a:p>
                      <a:endParaRPr lang="en-IN"/>
                    </a:p>
                  </a:txBody>
                  <a:tcPr/>
                </a:tc>
                <a:extLst>
                  <a:ext uri="{0D108BD9-81ED-4DB2-BD59-A6C34878D82A}">
                    <a16:rowId xmlns:a16="http://schemas.microsoft.com/office/drawing/2014/main" val="1825904229"/>
                  </a:ext>
                </a:extLst>
              </a:tr>
              <a:tr h="247202">
                <a:tc vMerge="1">
                  <a:txBody>
                    <a:bodyPr/>
                    <a:lstStyle/>
                    <a:p>
                      <a:endParaRPr lang="en-IN"/>
                    </a:p>
                  </a:txBody>
                  <a:tcPr/>
                </a:tc>
                <a:tc vMerge="1">
                  <a:txBody>
                    <a:bodyPr/>
                    <a:lstStyle/>
                    <a:p>
                      <a:endParaRPr lang="en-IN"/>
                    </a:p>
                  </a:txBody>
                  <a:tcPr/>
                </a:tc>
                <a:tc>
                  <a:txBody>
                    <a:bodyPr/>
                    <a:lstStyle/>
                    <a:p>
                      <a:pPr algn="ctr">
                        <a:lnSpc>
                          <a:spcPct val="107000"/>
                        </a:lnSpc>
                        <a:spcAft>
                          <a:spcPts val="800"/>
                        </a:spcAft>
                      </a:pPr>
                      <a:r>
                        <a:rPr lang="en-IN" sz="800" kern="0" baseline="0" dirty="0">
                          <a:effectLst/>
                        </a:rPr>
                        <a:t>(km2)</a:t>
                      </a:r>
                      <a:endParaRPr lang="en-IN" sz="8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a:effectLst/>
                        </a:rPr>
                        <a:t>(percent)</a:t>
                      </a:r>
                      <a:endParaRPr lang="en-IN" sz="8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a:effectLst/>
                        </a:rPr>
                        <a:t>(km2)</a:t>
                      </a:r>
                      <a:endParaRPr lang="en-IN" sz="8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a:effectLst/>
                        </a:rPr>
                        <a:t>(percent)</a:t>
                      </a:r>
                      <a:endParaRPr lang="en-IN" sz="8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a:effectLst/>
                        </a:rPr>
                        <a:t>(km2)</a:t>
                      </a:r>
                      <a:endParaRPr lang="en-IN" sz="8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07000"/>
                        </a:lnSpc>
                        <a:spcAft>
                          <a:spcPts val="800"/>
                        </a:spcAft>
                      </a:pPr>
                      <a:r>
                        <a:rPr lang="en-IN" sz="800" kern="0" baseline="0">
                          <a:effectLst/>
                        </a:rPr>
                        <a:t>(percentage)</a:t>
                      </a:r>
                      <a:endParaRPr lang="en-IN" sz="8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4171089292"/>
                  </a:ext>
                </a:extLst>
              </a:tr>
              <a:tr h="304689">
                <a:tc>
                  <a:txBody>
                    <a:bodyPr/>
                    <a:lstStyle/>
                    <a:p>
                      <a:pPr algn="ctr">
                        <a:lnSpc>
                          <a:spcPct val="107000"/>
                        </a:lnSpc>
                        <a:spcAft>
                          <a:spcPts val="800"/>
                        </a:spcAft>
                      </a:pPr>
                      <a:r>
                        <a:rPr lang="en-IN" sz="800" kern="0" baseline="0" dirty="0">
                          <a:effectLst/>
                          <a:latin typeface="Times New Roman" panose="02020603050405020304" pitchFamily="18" charset="0"/>
                          <a:cs typeface="Times New Roman" panose="02020603050405020304" pitchFamily="18" charset="0"/>
                        </a:rPr>
                        <a:t>1</a:t>
                      </a:r>
                      <a:endParaRPr lang="en-IN" sz="800" kern="100" baseline="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dirty="0">
                          <a:effectLst/>
                          <a:latin typeface="Times New Roman" panose="02020603050405020304" pitchFamily="18" charset="0"/>
                          <a:cs typeface="Times New Roman" panose="02020603050405020304" pitchFamily="18" charset="0"/>
                        </a:rPr>
                        <a:t>Built-up area</a:t>
                      </a:r>
                      <a:endParaRPr lang="en-IN" sz="800" kern="100" baseline="0" dirty="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dirty="0">
                          <a:effectLst/>
                          <a:latin typeface="Times New Roman" panose="02020603050405020304" pitchFamily="18" charset="0"/>
                          <a:cs typeface="Times New Roman" panose="02020603050405020304" pitchFamily="18" charset="0"/>
                        </a:rPr>
                        <a:t>2.0956</a:t>
                      </a:r>
                      <a:endParaRPr lang="en-IN" sz="800" kern="100" baseline="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dirty="0">
                          <a:effectLst/>
                          <a:latin typeface="Times New Roman" panose="02020603050405020304" pitchFamily="18" charset="0"/>
                          <a:cs typeface="Times New Roman" panose="02020603050405020304" pitchFamily="18" charset="0"/>
                        </a:rPr>
                        <a:t>17.42</a:t>
                      </a:r>
                      <a:endParaRPr lang="en-IN" sz="800" kern="100" baseline="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dirty="0">
                          <a:effectLst/>
                          <a:latin typeface="Times New Roman" panose="02020603050405020304" pitchFamily="18" charset="0"/>
                          <a:cs typeface="Times New Roman" panose="02020603050405020304" pitchFamily="18" charset="0"/>
                        </a:rPr>
                        <a:t>3.8050</a:t>
                      </a:r>
                      <a:endParaRPr lang="en-IN" sz="800" kern="100" baseline="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dirty="0">
                          <a:effectLst/>
                          <a:latin typeface="Times New Roman" panose="02020603050405020304" pitchFamily="18" charset="0"/>
                          <a:cs typeface="Times New Roman" panose="02020603050405020304" pitchFamily="18" charset="0"/>
                        </a:rPr>
                        <a:t>31.63</a:t>
                      </a:r>
                      <a:endParaRPr lang="en-IN" sz="800" kern="100" baseline="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dirty="0">
                          <a:effectLst/>
                          <a:latin typeface="Times New Roman" panose="02020603050405020304" pitchFamily="18" charset="0"/>
                          <a:cs typeface="Times New Roman" panose="02020603050405020304" pitchFamily="18" charset="0"/>
                        </a:rPr>
                        <a:t>1.7094</a:t>
                      </a:r>
                      <a:endParaRPr lang="en-IN" sz="800" kern="100" baseline="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07000"/>
                        </a:lnSpc>
                        <a:spcAft>
                          <a:spcPts val="800"/>
                        </a:spcAft>
                      </a:pPr>
                      <a:r>
                        <a:rPr lang="en-IN" sz="800" kern="0" baseline="0" dirty="0">
                          <a:effectLst/>
                          <a:latin typeface="Times New Roman" panose="02020603050405020304" pitchFamily="18" charset="0"/>
                          <a:cs typeface="Times New Roman" panose="02020603050405020304" pitchFamily="18" charset="0"/>
                        </a:rPr>
                        <a:t>14.0771</a:t>
                      </a:r>
                      <a:endParaRPr lang="en-IN" sz="800" kern="100" baseline="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108511268"/>
                  </a:ext>
                </a:extLst>
              </a:tr>
              <a:tr h="345640">
                <a:tc>
                  <a:txBody>
                    <a:bodyPr/>
                    <a:lstStyle/>
                    <a:p>
                      <a:pPr algn="ctr">
                        <a:lnSpc>
                          <a:spcPct val="107000"/>
                        </a:lnSpc>
                        <a:spcAft>
                          <a:spcPts val="800"/>
                        </a:spcAft>
                      </a:pPr>
                      <a:r>
                        <a:rPr lang="en-IN" sz="800" kern="0" baseline="0">
                          <a:effectLst/>
                        </a:rPr>
                        <a:t>2</a:t>
                      </a:r>
                      <a:endParaRPr lang="en-IN" sz="8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dirty="0">
                          <a:effectLst/>
                        </a:rPr>
                        <a:t>Vegetation</a:t>
                      </a:r>
                      <a:endParaRPr lang="en-IN" sz="800" kern="100" baseline="0" dirty="0">
                        <a:effectLst/>
                      </a:endParaRPr>
                    </a:p>
                    <a:p>
                      <a:pPr algn="ctr">
                        <a:lnSpc>
                          <a:spcPct val="107000"/>
                        </a:lnSpc>
                        <a:spcAft>
                          <a:spcPts val="800"/>
                        </a:spcAft>
                      </a:pPr>
                      <a:r>
                        <a:rPr lang="en-IN" sz="800" kern="0" baseline="0" dirty="0">
                          <a:effectLst/>
                        </a:rPr>
                        <a:t> </a:t>
                      </a:r>
                      <a:endParaRPr lang="en-IN" sz="8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a:effectLst/>
                        </a:rPr>
                        <a:t>3.9314</a:t>
                      </a:r>
                      <a:endParaRPr lang="en-IN" sz="8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dirty="0">
                          <a:effectLst/>
                        </a:rPr>
                        <a:t>32.68</a:t>
                      </a:r>
                      <a:endParaRPr lang="en-IN" sz="8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dirty="0">
                          <a:effectLst/>
                        </a:rPr>
                        <a:t>2.9377</a:t>
                      </a:r>
                      <a:endParaRPr lang="en-IN" sz="8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dirty="0">
                          <a:effectLst/>
                        </a:rPr>
                        <a:t>24.42</a:t>
                      </a:r>
                      <a:endParaRPr lang="en-IN" sz="8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a:effectLst/>
                        </a:rPr>
                        <a:t>-0.9937</a:t>
                      </a:r>
                      <a:endParaRPr lang="en-IN" sz="8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07000"/>
                        </a:lnSpc>
                        <a:spcAft>
                          <a:spcPts val="800"/>
                        </a:spcAft>
                      </a:pPr>
                      <a:r>
                        <a:rPr lang="en-IN" sz="800" kern="0" baseline="0">
                          <a:effectLst/>
                        </a:rPr>
                        <a:t>-8.1832</a:t>
                      </a:r>
                      <a:endParaRPr lang="en-IN" sz="8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317555600"/>
                  </a:ext>
                </a:extLst>
              </a:tr>
              <a:tr h="345640">
                <a:tc>
                  <a:txBody>
                    <a:bodyPr/>
                    <a:lstStyle/>
                    <a:p>
                      <a:pPr algn="ctr">
                        <a:lnSpc>
                          <a:spcPct val="107000"/>
                        </a:lnSpc>
                        <a:spcAft>
                          <a:spcPts val="800"/>
                        </a:spcAft>
                      </a:pPr>
                      <a:r>
                        <a:rPr lang="en-IN" sz="800" kern="0" baseline="0">
                          <a:effectLst/>
                        </a:rPr>
                        <a:t>3</a:t>
                      </a:r>
                      <a:endParaRPr lang="en-IN" sz="8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a:effectLst/>
                        </a:rPr>
                        <a:t>Fallow land</a:t>
                      </a:r>
                      <a:endParaRPr lang="en-IN" sz="800" kern="100" baseline="0">
                        <a:effectLst/>
                      </a:endParaRPr>
                    </a:p>
                    <a:p>
                      <a:pPr algn="ctr">
                        <a:lnSpc>
                          <a:spcPct val="107000"/>
                        </a:lnSpc>
                        <a:spcAft>
                          <a:spcPts val="800"/>
                        </a:spcAft>
                      </a:pPr>
                      <a:r>
                        <a:rPr lang="en-IN" sz="800" kern="0" baseline="0">
                          <a:effectLst/>
                        </a:rPr>
                        <a:t> </a:t>
                      </a:r>
                      <a:endParaRPr lang="en-IN" sz="8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a:effectLst/>
                        </a:rPr>
                        <a:t>1.6615</a:t>
                      </a:r>
                      <a:endParaRPr lang="en-IN" sz="8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a:effectLst/>
                        </a:rPr>
                        <a:t>13.81</a:t>
                      </a:r>
                      <a:endParaRPr lang="en-IN" sz="8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dirty="0">
                          <a:effectLst/>
                        </a:rPr>
                        <a:t>0.8613</a:t>
                      </a:r>
                      <a:endParaRPr lang="en-IN" sz="8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dirty="0">
                          <a:effectLst/>
                        </a:rPr>
                        <a:t>7.16</a:t>
                      </a:r>
                      <a:endParaRPr lang="en-IN" sz="8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dirty="0">
                          <a:effectLst/>
                        </a:rPr>
                        <a:t>-0.8002</a:t>
                      </a:r>
                      <a:endParaRPr lang="en-IN" sz="8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07000"/>
                        </a:lnSpc>
                        <a:spcAft>
                          <a:spcPts val="800"/>
                        </a:spcAft>
                      </a:pPr>
                      <a:r>
                        <a:rPr lang="en-IN" sz="800" kern="0" baseline="0" dirty="0">
                          <a:effectLst/>
                        </a:rPr>
                        <a:t>-6.58975</a:t>
                      </a:r>
                      <a:endParaRPr lang="en-IN" sz="8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032266053"/>
                  </a:ext>
                </a:extLst>
              </a:tr>
              <a:tr h="345640">
                <a:tc>
                  <a:txBody>
                    <a:bodyPr/>
                    <a:lstStyle/>
                    <a:p>
                      <a:pPr algn="ctr">
                        <a:lnSpc>
                          <a:spcPct val="107000"/>
                        </a:lnSpc>
                        <a:spcAft>
                          <a:spcPts val="800"/>
                        </a:spcAft>
                      </a:pPr>
                      <a:r>
                        <a:rPr lang="en-IN" sz="800" kern="0" baseline="0">
                          <a:effectLst/>
                        </a:rPr>
                        <a:t>4</a:t>
                      </a:r>
                      <a:endParaRPr lang="en-IN" sz="8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a:effectLst/>
                        </a:rPr>
                        <a:t>Water body</a:t>
                      </a:r>
                      <a:endParaRPr lang="en-IN" sz="800" kern="100" baseline="0">
                        <a:effectLst/>
                      </a:endParaRPr>
                    </a:p>
                    <a:p>
                      <a:pPr algn="ctr">
                        <a:lnSpc>
                          <a:spcPct val="107000"/>
                        </a:lnSpc>
                        <a:spcAft>
                          <a:spcPts val="800"/>
                        </a:spcAft>
                      </a:pPr>
                      <a:r>
                        <a:rPr lang="en-IN" sz="800" kern="0" baseline="0">
                          <a:effectLst/>
                        </a:rPr>
                        <a:t> </a:t>
                      </a:r>
                      <a:endParaRPr lang="en-IN" sz="8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a:effectLst/>
                        </a:rPr>
                        <a:t>1.1067</a:t>
                      </a:r>
                      <a:endParaRPr lang="en-IN" sz="8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a:effectLst/>
                        </a:rPr>
                        <a:t>9.2</a:t>
                      </a:r>
                      <a:endParaRPr lang="en-IN" sz="8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a:effectLst/>
                        </a:rPr>
                        <a:t>0.6255</a:t>
                      </a:r>
                      <a:endParaRPr lang="en-IN" sz="8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dirty="0">
                          <a:effectLst/>
                        </a:rPr>
                        <a:t>5.2</a:t>
                      </a:r>
                      <a:endParaRPr lang="en-IN" sz="8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dirty="0">
                          <a:effectLst/>
                        </a:rPr>
                        <a:t>-0.4812</a:t>
                      </a:r>
                      <a:endParaRPr lang="en-IN" sz="8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07000"/>
                        </a:lnSpc>
                        <a:spcAft>
                          <a:spcPts val="800"/>
                        </a:spcAft>
                      </a:pPr>
                      <a:r>
                        <a:rPr lang="en-IN" sz="800" kern="0" baseline="0">
                          <a:effectLst/>
                        </a:rPr>
                        <a:t>-3.96274</a:t>
                      </a:r>
                      <a:endParaRPr lang="en-IN" sz="8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332527251"/>
                  </a:ext>
                </a:extLst>
              </a:tr>
              <a:tr h="307315">
                <a:tc>
                  <a:txBody>
                    <a:bodyPr/>
                    <a:lstStyle/>
                    <a:p>
                      <a:pPr algn="ctr">
                        <a:lnSpc>
                          <a:spcPct val="107000"/>
                        </a:lnSpc>
                        <a:spcAft>
                          <a:spcPts val="800"/>
                        </a:spcAft>
                      </a:pPr>
                      <a:r>
                        <a:rPr lang="en-IN" sz="800" kern="0" baseline="0">
                          <a:effectLst/>
                        </a:rPr>
                        <a:t>5</a:t>
                      </a:r>
                      <a:endParaRPr lang="en-IN" sz="8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dirty="0">
                          <a:effectLst/>
                        </a:rPr>
                        <a:t>Degraded</a:t>
                      </a:r>
                      <a:r>
                        <a:rPr lang="en-IN" sz="800" kern="100" baseline="0" dirty="0">
                          <a:effectLst/>
                        </a:rPr>
                        <a:t> </a:t>
                      </a:r>
                      <a:r>
                        <a:rPr lang="en-IN" sz="800" kern="0" baseline="0" dirty="0">
                          <a:effectLst/>
                        </a:rPr>
                        <a:t>land</a:t>
                      </a:r>
                      <a:endParaRPr lang="en-IN" sz="8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a:effectLst/>
                        </a:rPr>
                        <a:t>3.3479</a:t>
                      </a:r>
                      <a:endParaRPr lang="en-IN" sz="8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dirty="0">
                          <a:effectLst/>
                        </a:rPr>
                        <a:t>27.83</a:t>
                      </a:r>
                      <a:endParaRPr lang="en-IN" sz="8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a:effectLst/>
                        </a:rPr>
                        <a:t>3.3996</a:t>
                      </a:r>
                      <a:endParaRPr lang="en-IN" sz="8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a:effectLst/>
                        </a:rPr>
                        <a:t>28.26</a:t>
                      </a:r>
                      <a:endParaRPr lang="en-IN" sz="8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dirty="0">
                          <a:effectLst/>
                        </a:rPr>
                        <a:t>0.0517</a:t>
                      </a:r>
                      <a:endParaRPr lang="en-IN" sz="8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07000"/>
                        </a:lnSpc>
                        <a:spcAft>
                          <a:spcPts val="800"/>
                        </a:spcAft>
                      </a:pPr>
                      <a:r>
                        <a:rPr lang="en-IN" sz="800" kern="0" baseline="0" dirty="0">
                          <a:effectLst/>
                        </a:rPr>
                        <a:t>0.42575</a:t>
                      </a:r>
                      <a:endParaRPr lang="en-IN" sz="8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993908371"/>
                  </a:ext>
                </a:extLst>
              </a:tr>
              <a:tr h="345640">
                <a:tc>
                  <a:txBody>
                    <a:bodyPr/>
                    <a:lstStyle/>
                    <a:p>
                      <a:pPr>
                        <a:lnSpc>
                          <a:spcPct val="107000"/>
                        </a:lnSpc>
                      </a:pPr>
                      <a:endParaRPr lang="en-IN" sz="800" kern="100" baseline="0">
                        <a:effectLst/>
                        <a:highlight>
                          <a:srgbClr val="FFFFFF"/>
                        </a:highligh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a:effectLst/>
                          <a:highlight>
                            <a:srgbClr val="FFFFFF"/>
                          </a:highlight>
                        </a:rPr>
                        <a:t>Total</a:t>
                      </a:r>
                      <a:endParaRPr lang="en-IN" sz="800" kern="100" baseline="0">
                        <a:effectLst/>
                        <a:highlight>
                          <a:srgbClr val="FFFFFF"/>
                        </a:highlight>
                      </a:endParaRPr>
                    </a:p>
                    <a:p>
                      <a:pPr algn="ctr">
                        <a:lnSpc>
                          <a:spcPct val="107000"/>
                        </a:lnSpc>
                        <a:spcAft>
                          <a:spcPts val="800"/>
                        </a:spcAft>
                      </a:pPr>
                      <a:r>
                        <a:rPr lang="en-IN" sz="800" kern="0" baseline="0">
                          <a:effectLst/>
                          <a:highlight>
                            <a:srgbClr val="FFFFFF"/>
                          </a:highlight>
                        </a:rPr>
                        <a:t> </a:t>
                      </a:r>
                      <a:endParaRPr lang="en-IN" sz="800" kern="100" baseline="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a:effectLst/>
                          <a:highlight>
                            <a:srgbClr val="FFFFFF"/>
                          </a:highlight>
                        </a:rPr>
                        <a:t>12.1431</a:t>
                      </a:r>
                      <a:endParaRPr lang="en-IN" sz="800" kern="100" baseline="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dirty="0">
                          <a:effectLst/>
                          <a:highlight>
                            <a:srgbClr val="FFFFFF"/>
                          </a:highlight>
                        </a:rPr>
                        <a:t>100</a:t>
                      </a:r>
                      <a:endParaRPr lang="en-IN" sz="800" kern="100" baseline="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a:effectLst/>
                          <a:highlight>
                            <a:srgbClr val="FFFFFF"/>
                          </a:highlight>
                        </a:rPr>
                        <a:t>12.1431</a:t>
                      </a:r>
                      <a:endParaRPr lang="en-IN" sz="800" kern="100" baseline="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a:effectLst/>
                          <a:highlight>
                            <a:srgbClr val="FFFFFF"/>
                          </a:highlight>
                        </a:rPr>
                        <a:t>100</a:t>
                      </a:r>
                      <a:endParaRPr lang="en-IN" sz="800" kern="100" baseline="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baseline="0">
                          <a:effectLst/>
                          <a:highlight>
                            <a:srgbClr val="FFFFFF"/>
                          </a:highlight>
                        </a:rPr>
                        <a:t> </a:t>
                      </a:r>
                      <a:endParaRPr lang="en-IN" sz="800" kern="100" baseline="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07000"/>
                        </a:lnSpc>
                        <a:spcAft>
                          <a:spcPts val="800"/>
                        </a:spcAft>
                      </a:pPr>
                      <a:r>
                        <a:rPr lang="en-IN" sz="800" kern="0" baseline="0" dirty="0">
                          <a:effectLst/>
                          <a:highlight>
                            <a:srgbClr val="FFFFFF"/>
                          </a:highlight>
                        </a:rPr>
                        <a:t> </a:t>
                      </a:r>
                      <a:endParaRPr lang="en-IN" sz="800" kern="100" baseline="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139630881"/>
                  </a:ext>
                </a:extLst>
              </a:tr>
            </a:tbl>
          </a:graphicData>
        </a:graphic>
      </p:graphicFrame>
      <p:sp>
        <p:nvSpPr>
          <p:cNvPr id="5" name="Rectangle 1">
            <a:extLst>
              <a:ext uri="{FF2B5EF4-FFF2-40B4-BE49-F238E27FC236}">
                <a16:creationId xmlns:a16="http://schemas.microsoft.com/office/drawing/2014/main" id="{2F685385-3321-D25C-1762-FD191E0BF840}"/>
              </a:ext>
            </a:extLst>
          </p:cNvPr>
          <p:cNvSpPr>
            <a:spLocks noChangeArrowheads="1"/>
          </p:cNvSpPr>
          <p:nvPr/>
        </p:nvSpPr>
        <p:spPr bwMode="auto">
          <a:xfrm>
            <a:off x="407672" y="353393"/>
            <a:ext cx="45110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870325" algn="l"/>
              </a:tabLst>
              <a:defRPr>
                <a:solidFill>
                  <a:schemeClr val="tx1"/>
                </a:solidFill>
                <a:latin typeface="Arial" panose="020B0604020202020204" pitchFamily="34" charset="0"/>
              </a:defRPr>
            </a:lvl1pPr>
            <a:lvl2pPr eaLnBrk="0" fontAlgn="base" hangingPunct="0">
              <a:spcBef>
                <a:spcPct val="0"/>
              </a:spcBef>
              <a:spcAft>
                <a:spcPct val="0"/>
              </a:spcAft>
              <a:tabLst>
                <a:tab pos="3870325" algn="l"/>
              </a:tabLst>
              <a:defRPr>
                <a:solidFill>
                  <a:schemeClr val="tx1"/>
                </a:solidFill>
                <a:latin typeface="Arial" panose="020B0604020202020204" pitchFamily="34" charset="0"/>
              </a:defRPr>
            </a:lvl2pPr>
            <a:lvl3pPr eaLnBrk="0" fontAlgn="base" hangingPunct="0">
              <a:spcBef>
                <a:spcPct val="0"/>
              </a:spcBef>
              <a:spcAft>
                <a:spcPct val="0"/>
              </a:spcAft>
              <a:tabLst>
                <a:tab pos="3870325" algn="l"/>
              </a:tabLst>
              <a:defRPr>
                <a:solidFill>
                  <a:schemeClr val="tx1"/>
                </a:solidFill>
                <a:latin typeface="Arial" panose="020B0604020202020204" pitchFamily="34" charset="0"/>
              </a:defRPr>
            </a:lvl3pPr>
            <a:lvl4pPr eaLnBrk="0" fontAlgn="base" hangingPunct="0">
              <a:spcBef>
                <a:spcPct val="0"/>
              </a:spcBef>
              <a:spcAft>
                <a:spcPct val="0"/>
              </a:spcAft>
              <a:tabLst>
                <a:tab pos="3870325" algn="l"/>
              </a:tabLst>
              <a:defRPr>
                <a:solidFill>
                  <a:schemeClr val="tx1"/>
                </a:solidFill>
                <a:latin typeface="Arial" panose="020B0604020202020204" pitchFamily="34" charset="0"/>
              </a:defRPr>
            </a:lvl4pPr>
            <a:lvl5pPr eaLnBrk="0" fontAlgn="base" hangingPunct="0">
              <a:spcBef>
                <a:spcPct val="0"/>
              </a:spcBef>
              <a:spcAft>
                <a:spcPct val="0"/>
              </a:spcAft>
              <a:tabLst>
                <a:tab pos="3870325" algn="l"/>
              </a:tabLst>
              <a:defRPr>
                <a:solidFill>
                  <a:schemeClr val="tx1"/>
                </a:solidFill>
                <a:latin typeface="Arial" panose="020B0604020202020204" pitchFamily="34" charset="0"/>
              </a:defRPr>
            </a:lvl5pPr>
            <a:lvl6pPr eaLnBrk="0" fontAlgn="base" hangingPunct="0">
              <a:spcBef>
                <a:spcPct val="0"/>
              </a:spcBef>
              <a:spcAft>
                <a:spcPct val="0"/>
              </a:spcAft>
              <a:tabLst>
                <a:tab pos="3870325" algn="l"/>
              </a:tabLst>
              <a:defRPr>
                <a:solidFill>
                  <a:schemeClr val="tx1"/>
                </a:solidFill>
                <a:latin typeface="Arial" panose="020B0604020202020204" pitchFamily="34" charset="0"/>
              </a:defRPr>
            </a:lvl6pPr>
            <a:lvl7pPr eaLnBrk="0" fontAlgn="base" hangingPunct="0">
              <a:spcBef>
                <a:spcPct val="0"/>
              </a:spcBef>
              <a:spcAft>
                <a:spcPct val="0"/>
              </a:spcAft>
              <a:tabLst>
                <a:tab pos="3870325" algn="l"/>
              </a:tabLst>
              <a:defRPr>
                <a:solidFill>
                  <a:schemeClr val="tx1"/>
                </a:solidFill>
                <a:latin typeface="Arial" panose="020B0604020202020204" pitchFamily="34" charset="0"/>
              </a:defRPr>
            </a:lvl7pPr>
            <a:lvl8pPr eaLnBrk="0" fontAlgn="base" hangingPunct="0">
              <a:spcBef>
                <a:spcPct val="0"/>
              </a:spcBef>
              <a:spcAft>
                <a:spcPct val="0"/>
              </a:spcAft>
              <a:tabLst>
                <a:tab pos="3870325" algn="l"/>
              </a:tabLst>
              <a:defRPr>
                <a:solidFill>
                  <a:schemeClr val="tx1"/>
                </a:solidFill>
                <a:latin typeface="Arial" panose="020B0604020202020204" pitchFamily="34" charset="0"/>
              </a:defRPr>
            </a:lvl8pPr>
            <a:lvl9pPr eaLnBrk="0" fontAlgn="base" hangingPunct="0">
              <a:spcBef>
                <a:spcPct val="0"/>
              </a:spcBef>
              <a:spcAft>
                <a:spcPct val="0"/>
              </a:spcAft>
              <a:tabLst>
                <a:tab pos="3870325"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3870325" algn="l"/>
              </a:tabLst>
            </a:pPr>
            <a:r>
              <a:rPr kumimoji="0" lang="en-US" altLang="en-US" b="1" i="0" u="sng"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t>
            </a:r>
            <a:r>
              <a:rPr kumimoji="0" lang="en-US" altLang="en-US" b="1" i="0" u="sng" strike="noStrike" cap="none" normalizeH="0" baseline="0" dirty="0" bmk="">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able 2: Land use change (2001-2011</a:t>
            </a:r>
            <a:r>
              <a:rPr kumimoji="0" lang="en-US" altLang="en-US" b="1" i="0" u="sng"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en-US" b="0"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E67F322-3594-F6E4-8B3F-678EE2ECA964}"/>
              </a:ext>
            </a:extLst>
          </p:cNvPr>
          <p:cNvSpPr txBox="1"/>
          <p:nvPr/>
        </p:nvSpPr>
        <p:spPr>
          <a:xfrm>
            <a:off x="6685280" y="348648"/>
            <a:ext cx="6096000" cy="374077"/>
          </a:xfrm>
          <a:prstGeom prst="rect">
            <a:avLst/>
          </a:prstGeom>
          <a:noFill/>
        </p:spPr>
        <p:txBody>
          <a:bodyPr wrap="square">
            <a:spAutoFit/>
          </a:bodyPr>
          <a:lstStyle/>
          <a:p>
            <a:pPr>
              <a:lnSpc>
                <a:spcPct val="107000"/>
              </a:lnSpc>
              <a:spcAft>
                <a:spcPts val="800"/>
              </a:spcAft>
            </a:pPr>
            <a:r>
              <a:rPr lang="en-IN" sz="1800" b="1" u="sng"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Table 3: Land use change (2011-2021)</a:t>
            </a:r>
            <a:endParaRPr lang="en-IN" sz="2000" u="sng"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FED09D5F-109E-8780-0FC6-97E9CD030BD6}"/>
              </a:ext>
            </a:extLst>
          </p:cNvPr>
          <p:cNvGraphicFramePr>
            <a:graphicFrameLocks noGrp="1"/>
          </p:cNvGraphicFramePr>
          <p:nvPr>
            <p:extLst>
              <p:ext uri="{D42A27DB-BD31-4B8C-83A1-F6EECF244321}">
                <p14:modId xmlns:p14="http://schemas.microsoft.com/office/powerpoint/2010/main" val="3876966509"/>
              </p:ext>
            </p:extLst>
          </p:nvPr>
        </p:nvGraphicFramePr>
        <p:xfrm>
          <a:off x="6096001" y="900672"/>
          <a:ext cx="5257799" cy="2752553"/>
        </p:xfrm>
        <a:graphic>
          <a:graphicData uri="http://schemas.openxmlformats.org/drawingml/2006/table">
            <a:tbl>
              <a:tblPr firstRow="1" firstCol="1" bandRow="1">
                <a:tableStyleId>{5C22544A-7EE6-4342-B048-85BDC9FD1C3A}</a:tableStyleId>
              </a:tblPr>
              <a:tblGrid>
                <a:gridCol w="590116">
                  <a:extLst>
                    <a:ext uri="{9D8B030D-6E8A-4147-A177-3AD203B41FA5}">
                      <a16:colId xmlns:a16="http://schemas.microsoft.com/office/drawing/2014/main" val="2087605302"/>
                    </a:ext>
                  </a:extLst>
                </a:gridCol>
                <a:gridCol w="1187627">
                  <a:extLst>
                    <a:ext uri="{9D8B030D-6E8A-4147-A177-3AD203B41FA5}">
                      <a16:colId xmlns:a16="http://schemas.microsoft.com/office/drawing/2014/main" val="2646150371"/>
                    </a:ext>
                  </a:extLst>
                </a:gridCol>
                <a:gridCol w="590116">
                  <a:extLst>
                    <a:ext uri="{9D8B030D-6E8A-4147-A177-3AD203B41FA5}">
                      <a16:colId xmlns:a16="http://schemas.microsoft.com/office/drawing/2014/main" val="791080071"/>
                    </a:ext>
                  </a:extLst>
                </a:gridCol>
                <a:gridCol w="519124">
                  <a:extLst>
                    <a:ext uri="{9D8B030D-6E8A-4147-A177-3AD203B41FA5}">
                      <a16:colId xmlns:a16="http://schemas.microsoft.com/office/drawing/2014/main" val="1093415946"/>
                    </a:ext>
                  </a:extLst>
                </a:gridCol>
                <a:gridCol w="495461">
                  <a:extLst>
                    <a:ext uri="{9D8B030D-6E8A-4147-A177-3AD203B41FA5}">
                      <a16:colId xmlns:a16="http://schemas.microsoft.com/office/drawing/2014/main" val="200726999"/>
                    </a:ext>
                  </a:extLst>
                </a:gridCol>
                <a:gridCol w="495461">
                  <a:extLst>
                    <a:ext uri="{9D8B030D-6E8A-4147-A177-3AD203B41FA5}">
                      <a16:colId xmlns:a16="http://schemas.microsoft.com/office/drawing/2014/main" val="2123226093"/>
                    </a:ext>
                  </a:extLst>
                </a:gridCol>
                <a:gridCol w="689947">
                  <a:extLst>
                    <a:ext uri="{9D8B030D-6E8A-4147-A177-3AD203B41FA5}">
                      <a16:colId xmlns:a16="http://schemas.microsoft.com/office/drawing/2014/main" val="2386462873"/>
                    </a:ext>
                  </a:extLst>
                </a:gridCol>
                <a:gridCol w="689947">
                  <a:extLst>
                    <a:ext uri="{9D8B030D-6E8A-4147-A177-3AD203B41FA5}">
                      <a16:colId xmlns:a16="http://schemas.microsoft.com/office/drawing/2014/main" val="1132131916"/>
                    </a:ext>
                  </a:extLst>
                </a:gridCol>
              </a:tblGrid>
              <a:tr h="366842">
                <a:tc rowSpan="3">
                  <a:txBody>
                    <a:bodyPr/>
                    <a:lstStyle/>
                    <a:p>
                      <a:pPr marL="68580" algn="ctr">
                        <a:lnSpc>
                          <a:spcPct val="107000"/>
                        </a:lnSpc>
                        <a:spcAft>
                          <a:spcPts val="800"/>
                        </a:spcAft>
                      </a:pPr>
                      <a:r>
                        <a:rPr lang="en-IN" sz="800" kern="0" dirty="0">
                          <a:effectLst/>
                          <a:latin typeface="Times New Roman" panose="02020603050405020304" pitchFamily="18" charset="0"/>
                          <a:cs typeface="Times New Roman" panose="02020603050405020304" pitchFamily="18" charset="0"/>
                        </a:rPr>
                        <a:t>Sl. No.</a:t>
                      </a:r>
                      <a:endParaRPr lang="en-IN" sz="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rowSpan="3">
                  <a:txBody>
                    <a:bodyPr/>
                    <a:lstStyle/>
                    <a:p>
                      <a:pPr marL="68580"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Land Use Categories</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68580"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2011</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hMerge="1">
                  <a:txBody>
                    <a:bodyPr/>
                    <a:lstStyle/>
                    <a:p>
                      <a:endParaRPr lang="en-IN"/>
                    </a:p>
                  </a:txBody>
                  <a:tcPr/>
                </a:tc>
                <a:tc gridSpan="2">
                  <a:txBody>
                    <a:bodyPr/>
                    <a:lstStyle/>
                    <a:p>
                      <a:pPr marL="68580"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 </a:t>
                      </a:r>
                      <a:endParaRPr lang="en-IN" sz="800" kern="100">
                        <a:effectLst/>
                        <a:latin typeface="Times New Roman" panose="02020603050405020304" pitchFamily="18" charset="0"/>
                        <a:cs typeface="Times New Roman" panose="02020603050405020304" pitchFamily="18" charset="0"/>
                      </a:endParaRPr>
                    </a:p>
                    <a:p>
                      <a:pPr marL="68580"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2021</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hMerge="1">
                  <a:txBody>
                    <a:bodyPr/>
                    <a:lstStyle/>
                    <a:p>
                      <a:endParaRPr lang="en-IN"/>
                    </a:p>
                  </a:txBody>
                  <a:tcPr/>
                </a:tc>
                <a:tc gridSpan="2">
                  <a:txBody>
                    <a:bodyPr/>
                    <a:lstStyle/>
                    <a:p>
                      <a:pPr marL="68580" algn="ctr">
                        <a:lnSpc>
                          <a:spcPct val="107000"/>
                        </a:lnSpc>
                        <a:spcAft>
                          <a:spcPts val="800"/>
                        </a:spcAft>
                      </a:pPr>
                      <a:r>
                        <a:rPr lang="en-IN" sz="800" kern="0" dirty="0">
                          <a:effectLst/>
                          <a:latin typeface="Times New Roman" panose="02020603050405020304" pitchFamily="18" charset="0"/>
                          <a:cs typeface="Times New Roman" panose="02020603050405020304" pitchFamily="18" charset="0"/>
                        </a:rPr>
                        <a:t>Land use change</a:t>
                      </a:r>
                      <a:endParaRPr lang="en-IN" sz="800" kern="100" dirty="0">
                        <a:effectLst/>
                        <a:latin typeface="Times New Roman" panose="02020603050405020304" pitchFamily="18" charset="0"/>
                        <a:cs typeface="Times New Roman" panose="02020603050405020304" pitchFamily="18" charset="0"/>
                      </a:endParaRPr>
                    </a:p>
                    <a:p>
                      <a:pPr marL="68580" algn="ctr">
                        <a:lnSpc>
                          <a:spcPct val="107000"/>
                        </a:lnSpc>
                        <a:spcAft>
                          <a:spcPts val="800"/>
                        </a:spcAft>
                      </a:pPr>
                      <a:r>
                        <a:rPr lang="en-IN" sz="800" kern="0" dirty="0">
                          <a:effectLst/>
                          <a:latin typeface="Times New Roman" panose="02020603050405020304" pitchFamily="18" charset="0"/>
                          <a:cs typeface="Times New Roman" panose="02020603050405020304" pitchFamily="18" charset="0"/>
                        </a:rPr>
                        <a:t>(2011-2021)</a:t>
                      </a:r>
                      <a:endParaRPr lang="en-IN" sz="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hMerge="1">
                  <a:txBody>
                    <a:bodyPr/>
                    <a:lstStyle/>
                    <a:p>
                      <a:endParaRPr lang="en-IN"/>
                    </a:p>
                  </a:txBody>
                  <a:tcPr/>
                </a:tc>
                <a:extLst>
                  <a:ext uri="{0D108BD9-81ED-4DB2-BD59-A6C34878D82A}">
                    <a16:rowId xmlns:a16="http://schemas.microsoft.com/office/drawing/2014/main" val="2861281125"/>
                  </a:ext>
                </a:extLst>
              </a:tr>
              <a:tr h="135424">
                <a:tc vMerge="1">
                  <a:txBody>
                    <a:bodyPr/>
                    <a:lstStyle/>
                    <a:p>
                      <a:endParaRPr lang="en-IN"/>
                    </a:p>
                  </a:txBody>
                  <a:tcPr/>
                </a:tc>
                <a:tc vMerge="1">
                  <a:txBody>
                    <a:bodyPr/>
                    <a:lstStyle/>
                    <a:p>
                      <a:endParaRPr lang="en-IN"/>
                    </a:p>
                  </a:txBody>
                  <a:tcPr/>
                </a:tc>
                <a:tc gridSpan="2">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Area</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hMerge="1">
                  <a:txBody>
                    <a:bodyPr/>
                    <a:lstStyle/>
                    <a:p>
                      <a:endParaRPr lang="en-IN"/>
                    </a:p>
                  </a:txBody>
                  <a:tcPr/>
                </a:tc>
                <a:tc gridSpan="2">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Area</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hMerge="1">
                  <a:txBody>
                    <a:bodyPr/>
                    <a:lstStyle/>
                    <a:p>
                      <a:endParaRPr lang="en-IN"/>
                    </a:p>
                  </a:txBody>
                  <a:tcPr/>
                </a:tc>
                <a:tc gridSpan="2">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Area</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hMerge="1">
                  <a:txBody>
                    <a:bodyPr/>
                    <a:lstStyle/>
                    <a:p>
                      <a:endParaRPr lang="en-IN"/>
                    </a:p>
                  </a:txBody>
                  <a:tcPr/>
                </a:tc>
                <a:extLst>
                  <a:ext uri="{0D108BD9-81ED-4DB2-BD59-A6C34878D82A}">
                    <a16:rowId xmlns:a16="http://schemas.microsoft.com/office/drawing/2014/main" val="3854254703"/>
                  </a:ext>
                </a:extLst>
              </a:tr>
              <a:tr h="280653">
                <a:tc vMerge="1">
                  <a:txBody>
                    <a:bodyPr/>
                    <a:lstStyle/>
                    <a:p>
                      <a:endParaRPr lang="en-IN"/>
                    </a:p>
                  </a:txBody>
                  <a:tcPr/>
                </a:tc>
                <a:tc vMerge="1">
                  <a:txBody>
                    <a:bodyPr/>
                    <a:lstStyle/>
                    <a:p>
                      <a:endParaRPr lang="en-IN"/>
                    </a:p>
                  </a:txBody>
                  <a:tcPr/>
                </a:tc>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(km2)</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(percent)</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(km2)</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(percent)</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(km2)</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(percentage)</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278727588"/>
                  </a:ext>
                </a:extLst>
              </a:tr>
              <a:tr h="135424">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1</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Built-up area</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dirty="0">
                          <a:effectLst/>
                          <a:latin typeface="Times New Roman" panose="02020603050405020304" pitchFamily="18" charset="0"/>
                          <a:cs typeface="Times New Roman" panose="02020603050405020304" pitchFamily="18" charset="0"/>
                        </a:rPr>
                        <a:t>3.8050</a:t>
                      </a:r>
                      <a:endParaRPr lang="en-IN" sz="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31.63</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5.2486</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43.63</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1.4436</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11.8882</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627858231"/>
                  </a:ext>
                </a:extLst>
              </a:tr>
              <a:tr h="366842">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2</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dirty="0">
                          <a:effectLst/>
                          <a:latin typeface="Times New Roman" panose="02020603050405020304" pitchFamily="18" charset="0"/>
                          <a:cs typeface="Times New Roman" panose="02020603050405020304" pitchFamily="18" charset="0"/>
                        </a:rPr>
                        <a:t>Vegetation</a:t>
                      </a:r>
                      <a:endParaRPr lang="en-IN" sz="800" kern="100" dirty="0">
                        <a:effectLst/>
                        <a:latin typeface="Times New Roman" panose="02020603050405020304" pitchFamily="18" charset="0"/>
                        <a:cs typeface="Times New Roman" panose="02020603050405020304" pitchFamily="18" charset="0"/>
                      </a:endParaRPr>
                    </a:p>
                    <a:p>
                      <a:pPr algn="ctr">
                        <a:lnSpc>
                          <a:spcPct val="107000"/>
                        </a:lnSpc>
                        <a:spcAft>
                          <a:spcPts val="800"/>
                        </a:spcAft>
                      </a:pPr>
                      <a:r>
                        <a:rPr lang="en-IN" sz="800" kern="0" dirty="0">
                          <a:effectLst/>
                          <a:latin typeface="Times New Roman" panose="02020603050405020304" pitchFamily="18" charset="0"/>
                          <a:cs typeface="Times New Roman" panose="02020603050405020304" pitchFamily="18" charset="0"/>
                        </a:rPr>
                        <a:t> </a:t>
                      </a:r>
                      <a:endParaRPr lang="en-IN" sz="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2.9377</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800"/>
                        </a:spcAft>
                      </a:pPr>
                      <a:r>
                        <a:rPr lang="en-IN" sz="800" kern="0" dirty="0">
                          <a:effectLst/>
                          <a:latin typeface="Times New Roman" panose="02020603050405020304" pitchFamily="18" charset="0"/>
                          <a:cs typeface="Times New Roman" panose="02020603050405020304" pitchFamily="18" charset="0"/>
                        </a:rPr>
                        <a:t>24.42</a:t>
                      </a:r>
                      <a:endParaRPr lang="en-IN" sz="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800"/>
                        </a:spcAft>
                      </a:pPr>
                      <a:r>
                        <a:rPr lang="en-IN" sz="800" kern="0" dirty="0">
                          <a:effectLst/>
                          <a:latin typeface="Times New Roman" panose="02020603050405020304" pitchFamily="18" charset="0"/>
                          <a:cs typeface="Times New Roman" panose="02020603050405020304" pitchFamily="18" charset="0"/>
                        </a:rPr>
                        <a:t>2.3434</a:t>
                      </a:r>
                      <a:endParaRPr lang="en-IN" sz="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07000"/>
                        </a:lnSpc>
                        <a:spcAft>
                          <a:spcPts val="800"/>
                        </a:spcAft>
                      </a:pPr>
                      <a:r>
                        <a:rPr lang="en-IN" sz="800" kern="0" dirty="0">
                          <a:effectLst/>
                          <a:latin typeface="Times New Roman" panose="02020603050405020304" pitchFamily="18" charset="0"/>
                          <a:cs typeface="Times New Roman" panose="02020603050405020304" pitchFamily="18" charset="0"/>
                        </a:rPr>
                        <a:t>19.48</a:t>
                      </a:r>
                      <a:endParaRPr lang="en-IN" sz="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0.5932</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4.8850</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532504135"/>
                  </a:ext>
                </a:extLst>
              </a:tr>
              <a:tr h="366842">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3</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Fallow land</a:t>
                      </a:r>
                      <a:endParaRPr lang="en-IN" sz="800" kern="100">
                        <a:effectLst/>
                        <a:latin typeface="Times New Roman" panose="02020603050405020304" pitchFamily="18" charset="0"/>
                        <a:cs typeface="Times New Roman" panose="02020603050405020304" pitchFamily="18" charset="0"/>
                      </a:endParaRPr>
                    </a:p>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 </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0.8613</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7.16</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0.4523</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07000"/>
                        </a:lnSpc>
                        <a:spcAft>
                          <a:spcPts val="800"/>
                        </a:spcAft>
                      </a:pPr>
                      <a:r>
                        <a:rPr lang="en-IN" sz="800" kern="0" dirty="0">
                          <a:effectLst/>
                          <a:latin typeface="Times New Roman" panose="02020603050405020304" pitchFamily="18" charset="0"/>
                          <a:cs typeface="Times New Roman" panose="02020603050405020304" pitchFamily="18" charset="0"/>
                        </a:rPr>
                        <a:t>3.76</a:t>
                      </a:r>
                      <a:endParaRPr lang="en-IN" sz="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07000"/>
                        </a:lnSpc>
                        <a:spcAft>
                          <a:spcPts val="800"/>
                        </a:spcAft>
                      </a:pPr>
                      <a:r>
                        <a:rPr lang="en-IN" sz="800" kern="0" dirty="0">
                          <a:effectLst/>
                          <a:latin typeface="Times New Roman" panose="02020603050405020304" pitchFamily="18" charset="0"/>
                          <a:cs typeface="Times New Roman" panose="02020603050405020304" pitchFamily="18" charset="0"/>
                        </a:rPr>
                        <a:t>-0.409</a:t>
                      </a:r>
                      <a:endParaRPr lang="en-IN" sz="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-3.3681</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837760941"/>
                  </a:ext>
                </a:extLst>
              </a:tr>
              <a:tr h="366842">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4</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Water body</a:t>
                      </a:r>
                      <a:endParaRPr lang="en-IN" sz="800" kern="100">
                        <a:effectLst/>
                        <a:latin typeface="Times New Roman" panose="02020603050405020304" pitchFamily="18" charset="0"/>
                        <a:cs typeface="Times New Roman" panose="02020603050405020304" pitchFamily="18" charset="0"/>
                      </a:endParaRPr>
                    </a:p>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 </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0.6255</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5.2</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0.50526</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4.2</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07000"/>
                        </a:lnSpc>
                        <a:spcAft>
                          <a:spcPts val="800"/>
                        </a:spcAft>
                      </a:pPr>
                      <a:r>
                        <a:rPr lang="en-IN" sz="800" kern="0" dirty="0">
                          <a:effectLst/>
                          <a:latin typeface="Times New Roman" panose="02020603050405020304" pitchFamily="18" charset="0"/>
                          <a:cs typeface="Times New Roman" panose="02020603050405020304" pitchFamily="18" charset="0"/>
                        </a:rPr>
                        <a:t>-0.12034</a:t>
                      </a:r>
                      <a:endParaRPr lang="en-IN" sz="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-0.9910</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861631517"/>
                  </a:ext>
                </a:extLst>
              </a:tr>
              <a:tr h="366842">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5</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Degraded</a:t>
                      </a:r>
                      <a:endParaRPr lang="en-IN" sz="800" kern="100">
                        <a:effectLst/>
                        <a:latin typeface="Times New Roman" panose="02020603050405020304" pitchFamily="18" charset="0"/>
                        <a:cs typeface="Times New Roman" panose="02020603050405020304" pitchFamily="18" charset="0"/>
                      </a:endParaRPr>
                    </a:p>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land</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3.3996</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28.26</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2.987049</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07000"/>
                        </a:lnSpc>
                        <a:spcAft>
                          <a:spcPts val="800"/>
                        </a:spcAft>
                      </a:pPr>
                      <a:r>
                        <a:rPr lang="en-IN" sz="800" kern="0">
                          <a:effectLst/>
                          <a:latin typeface="Times New Roman" panose="02020603050405020304" pitchFamily="18" charset="0"/>
                          <a:cs typeface="Times New Roman" panose="02020603050405020304" pitchFamily="18" charset="0"/>
                        </a:rPr>
                        <a:t>24.83</a:t>
                      </a:r>
                      <a:endParaRPr lang="en-IN" sz="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07000"/>
                        </a:lnSpc>
                        <a:spcAft>
                          <a:spcPts val="800"/>
                        </a:spcAft>
                      </a:pPr>
                      <a:r>
                        <a:rPr lang="en-IN" sz="800" kern="0" dirty="0">
                          <a:effectLst/>
                          <a:latin typeface="Times New Roman" panose="02020603050405020304" pitchFamily="18" charset="0"/>
                          <a:cs typeface="Times New Roman" panose="02020603050405020304" pitchFamily="18" charset="0"/>
                        </a:rPr>
                        <a:t>-0.412551</a:t>
                      </a:r>
                      <a:endParaRPr lang="en-IN" sz="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07000"/>
                        </a:lnSpc>
                        <a:spcAft>
                          <a:spcPts val="800"/>
                        </a:spcAft>
                      </a:pPr>
                      <a:r>
                        <a:rPr lang="en-IN" sz="800" kern="0" dirty="0">
                          <a:effectLst/>
                          <a:latin typeface="Times New Roman" panose="02020603050405020304" pitchFamily="18" charset="0"/>
                          <a:cs typeface="Times New Roman" panose="02020603050405020304" pitchFamily="18" charset="0"/>
                        </a:rPr>
                        <a:t>-3.39741</a:t>
                      </a:r>
                      <a:endParaRPr lang="en-IN" sz="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201264853"/>
                  </a:ext>
                </a:extLst>
              </a:tr>
              <a:tr h="366842">
                <a:tc>
                  <a:txBody>
                    <a:bodyPr/>
                    <a:lstStyle/>
                    <a:p>
                      <a:pPr algn="l">
                        <a:lnSpc>
                          <a:spcPct val="107000"/>
                        </a:lnSpc>
                      </a:pPr>
                      <a:endParaRPr lang="en-IN" sz="800" kern="100">
                        <a:effectLst/>
                        <a:highlight>
                          <a:srgbClr val="FFFFFF"/>
                        </a:highlight>
                        <a:latin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a:effectLst/>
                          <a:highlight>
                            <a:srgbClr val="FFFFFF"/>
                          </a:highlight>
                          <a:latin typeface="Times New Roman" panose="02020603050405020304" pitchFamily="18" charset="0"/>
                          <a:cs typeface="Times New Roman" panose="02020603050405020304" pitchFamily="18" charset="0"/>
                        </a:rPr>
                        <a:t>Total</a:t>
                      </a:r>
                      <a:endParaRPr lang="en-IN" sz="800" kern="100">
                        <a:effectLst/>
                        <a:highlight>
                          <a:srgbClr val="FFFFFF"/>
                        </a:highlight>
                        <a:latin typeface="Times New Roman" panose="02020603050405020304" pitchFamily="18" charset="0"/>
                        <a:cs typeface="Times New Roman" panose="02020603050405020304" pitchFamily="18" charset="0"/>
                      </a:endParaRPr>
                    </a:p>
                    <a:p>
                      <a:pPr algn="ctr">
                        <a:lnSpc>
                          <a:spcPct val="107000"/>
                        </a:lnSpc>
                        <a:spcAft>
                          <a:spcPts val="800"/>
                        </a:spcAft>
                      </a:pPr>
                      <a:r>
                        <a:rPr lang="en-IN" sz="800" kern="0">
                          <a:effectLst/>
                          <a:highlight>
                            <a:srgbClr val="FFFFFF"/>
                          </a:highlight>
                          <a:latin typeface="Times New Roman" panose="02020603050405020304" pitchFamily="18" charset="0"/>
                          <a:cs typeface="Times New Roman" panose="02020603050405020304" pitchFamily="18" charset="0"/>
                        </a:rPr>
                        <a:t> </a:t>
                      </a:r>
                      <a:endParaRPr lang="en-IN" sz="800" kern="10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800" kern="0">
                          <a:effectLst/>
                          <a:highlight>
                            <a:srgbClr val="FFFFFF"/>
                          </a:highlight>
                          <a:latin typeface="Times New Roman" panose="02020603050405020304" pitchFamily="18" charset="0"/>
                          <a:cs typeface="Times New Roman" panose="02020603050405020304" pitchFamily="18" charset="0"/>
                        </a:rPr>
                        <a:t>12.1431</a:t>
                      </a:r>
                      <a:endParaRPr lang="en-IN" sz="800" kern="10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800"/>
                        </a:spcAft>
                      </a:pPr>
                      <a:r>
                        <a:rPr lang="en-IN" sz="800" kern="0" dirty="0">
                          <a:effectLst/>
                          <a:highlight>
                            <a:srgbClr val="FFFFFF"/>
                          </a:highlight>
                          <a:latin typeface="Times New Roman" panose="02020603050405020304" pitchFamily="18" charset="0"/>
                          <a:cs typeface="Times New Roman" panose="02020603050405020304" pitchFamily="18" charset="0"/>
                        </a:rPr>
                        <a:t>100</a:t>
                      </a:r>
                      <a:endParaRPr lang="en-IN" sz="800" kern="1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800"/>
                        </a:spcAft>
                      </a:pPr>
                      <a:r>
                        <a:rPr lang="en-IN" sz="800" kern="0">
                          <a:effectLst/>
                          <a:highlight>
                            <a:srgbClr val="FFFFFF"/>
                          </a:highlight>
                          <a:latin typeface="Times New Roman" panose="02020603050405020304" pitchFamily="18" charset="0"/>
                          <a:cs typeface="Times New Roman" panose="02020603050405020304" pitchFamily="18" charset="0"/>
                        </a:rPr>
                        <a:t>12.1431</a:t>
                      </a:r>
                      <a:endParaRPr lang="en-IN" sz="800" kern="10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07000"/>
                        </a:lnSpc>
                        <a:spcAft>
                          <a:spcPts val="800"/>
                        </a:spcAft>
                      </a:pPr>
                      <a:r>
                        <a:rPr lang="en-IN" sz="800" kern="0">
                          <a:effectLst/>
                          <a:highlight>
                            <a:srgbClr val="FFFFFF"/>
                          </a:highlight>
                          <a:latin typeface="Times New Roman" panose="02020603050405020304" pitchFamily="18" charset="0"/>
                          <a:cs typeface="Times New Roman" panose="02020603050405020304" pitchFamily="18" charset="0"/>
                        </a:rPr>
                        <a:t>100</a:t>
                      </a:r>
                      <a:endParaRPr lang="en-IN" sz="800" kern="10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07000"/>
                        </a:lnSpc>
                        <a:spcAft>
                          <a:spcPts val="800"/>
                        </a:spcAft>
                      </a:pPr>
                      <a:r>
                        <a:rPr lang="en-IN" sz="800" kern="0">
                          <a:effectLst/>
                          <a:highlight>
                            <a:srgbClr val="FFFFFF"/>
                          </a:highlight>
                          <a:latin typeface="Times New Roman" panose="02020603050405020304" pitchFamily="18" charset="0"/>
                          <a:cs typeface="Times New Roman" panose="02020603050405020304" pitchFamily="18" charset="0"/>
                        </a:rPr>
                        <a:t> </a:t>
                      </a:r>
                      <a:endParaRPr lang="en-IN" sz="800" kern="10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07000"/>
                        </a:lnSpc>
                        <a:spcAft>
                          <a:spcPts val="800"/>
                        </a:spcAft>
                      </a:pPr>
                      <a:r>
                        <a:rPr lang="en-IN" sz="800" kern="0" dirty="0">
                          <a:effectLst/>
                          <a:highlight>
                            <a:srgbClr val="FFFFFF"/>
                          </a:highlight>
                          <a:latin typeface="Times New Roman" panose="02020603050405020304" pitchFamily="18" charset="0"/>
                          <a:cs typeface="Times New Roman" panose="02020603050405020304" pitchFamily="18" charset="0"/>
                        </a:rPr>
                        <a:t> </a:t>
                      </a:r>
                      <a:endParaRPr lang="en-IN" sz="800" kern="1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732028848"/>
                  </a:ext>
                </a:extLst>
              </a:tr>
            </a:tbl>
          </a:graphicData>
        </a:graphic>
      </p:graphicFrame>
      <p:sp>
        <p:nvSpPr>
          <p:cNvPr id="11" name="Rectangle 10">
            <a:extLst>
              <a:ext uri="{FF2B5EF4-FFF2-40B4-BE49-F238E27FC236}">
                <a16:creationId xmlns:a16="http://schemas.microsoft.com/office/drawing/2014/main" id="{4368266B-284E-4CD2-43BA-8449558346EA}"/>
              </a:ext>
            </a:extLst>
          </p:cNvPr>
          <p:cNvSpPr/>
          <p:nvPr/>
        </p:nvSpPr>
        <p:spPr>
          <a:xfrm>
            <a:off x="527682" y="877000"/>
            <a:ext cx="5257799" cy="284574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F9DD0AF-4281-A419-045F-184AD28D3149}"/>
              </a:ext>
            </a:extLst>
          </p:cNvPr>
          <p:cNvSpPr/>
          <p:nvPr/>
        </p:nvSpPr>
        <p:spPr>
          <a:xfrm>
            <a:off x="6094728" y="900672"/>
            <a:ext cx="5257799" cy="2752553"/>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B4F47F6C-4F92-1235-33A3-0F1B4DB9EE6A}"/>
              </a:ext>
            </a:extLst>
          </p:cNvPr>
          <p:cNvSpPr txBox="1"/>
          <p:nvPr/>
        </p:nvSpPr>
        <p:spPr>
          <a:xfrm>
            <a:off x="4211320" y="4792703"/>
            <a:ext cx="3601720" cy="374077"/>
          </a:xfrm>
          <a:prstGeom prst="rect">
            <a:avLst/>
          </a:prstGeom>
          <a:noFill/>
          <a:ln w="19050">
            <a:solidFill>
              <a:schemeClr val="tx1"/>
            </a:solidFill>
          </a:ln>
        </p:spPr>
        <p:txBody>
          <a:bodyPr wrap="square">
            <a:spAutoFit/>
          </a:bodyPr>
          <a:lstStyle/>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Source: USGS, QGIS-3.10,3.28</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5" name="Chart 14">
            <a:extLst>
              <a:ext uri="{FF2B5EF4-FFF2-40B4-BE49-F238E27FC236}">
                <a16:creationId xmlns:a16="http://schemas.microsoft.com/office/drawing/2014/main" id="{1DFBE3AE-F26D-EEA7-02ED-8B8313399837}"/>
              </a:ext>
            </a:extLst>
          </p:cNvPr>
          <p:cNvGraphicFramePr/>
          <p:nvPr>
            <p:extLst>
              <p:ext uri="{D42A27DB-BD31-4B8C-83A1-F6EECF244321}">
                <p14:modId xmlns:p14="http://schemas.microsoft.com/office/powerpoint/2010/main" val="449900818"/>
              </p:ext>
            </p:extLst>
          </p:nvPr>
        </p:nvGraphicFramePr>
        <p:xfrm>
          <a:off x="3789680" y="3831172"/>
          <a:ext cx="4120831" cy="2673435"/>
        </p:xfrm>
        <a:graphic>
          <a:graphicData uri="http://schemas.openxmlformats.org/drawingml/2006/chart">
            <c:chart xmlns:c="http://schemas.openxmlformats.org/drawingml/2006/chart" xmlns:r="http://schemas.openxmlformats.org/officeDocument/2006/relationships" r:id="rId2"/>
          </a:graphicData>
        </a:graphic>
      </p:graphicFrame>
      <p:sp>
        <p:nvSpPr>
          <p:cNvPr id="17" name="TextBox 16">
            <a:extLst>
              <a:ext uri="{FF2B5EF4-FFF2-40B4-BE49-F238E27FC236}">
                <a16:creationId xmlns:a16="http://schemas.microsoft.com/office/drawing/2014/main" id="{172F2805-33CE-8C06-37A1-686ED5989C33}"/>
              </a:ext>
            </a:extLst>
          </p:cNvPr>
          <p:cNvSpPr txBox="1"/>
          <p:nvPr/>
        </p:nvSpPr>
        <p:spPr>
          <a:xfrm>
            <a:off x="8169432" y="4071645"/>
            <a:ext cx="3183095" cy="369332"/>
          </a:xfrm>
          <a:prstGeom prst="rect">
            <a:avLst/>
          </a:prstGeom>
          <a:noFill/>
          <a:ln w="19050">
            <a:solidFill>
              <a:schemeClr val="tx1"/>
            </a:solidFill>
          </a:ln>
        </p:spPr>
        <p:txBody>
          <a:bodyPr wrap="square">
            <a:spAutoFit/>
          </a:bodyPr>
          <a:lstStyle/>
          <a:p>
            <a:r>
              <a:rPr lang="en-IN" sz="1800" dirty="0">
                <a:effectLst/>
                <a:latin typeface="Times New Roman" panose="02020603050405020304" pitchFamily="18" charset="0"/>
                <a:ea typeface="Calibri" panose="020F0502020204030204" pitchFamily="34" charset="0"/>
              </a:rPr>
              <a:t>Source: USGS,</a:t>
            </a: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rPr>
              <a:t>QGIS-3.10,3.28</a:t>
            </a:r>
            <a:endParaRPr lang="en-IN" dirty="0"/>
          </a:p>
        </p:txBody>
      </p:sp>
    </p:spTree>
    <p:extLst>
      <p:ext uri="{BB962C8B-B14F-4D97-AF65-F5344CB8AC3E}">
        <p14:creationId xmlns:p14="http://schemas.microsoft.com/office/powerpoint/2010/main" val="1798656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3A034E-1064-FC10-180A-6E8FE6D18547}"/>
              </a:ext>
            </a:extLst>
          </p:cNvPr>
          <p:cNvSpPr>
            <a:spLocks noGrp="1"/>
          </p:cNvSpPr>
          <p:nvPr>
            <p:ph type="sldNum" sz="quarter" idx="12"/>
          </p:nvPr>
        </p:nvSpPr>
        <p:spPr/>
        <p:txBody>
          <a:bodyPr/>
          <a:lstStyle/>
          <a:p>
            <a:fld id="{31440B65-6B95-4CE8-AEFF-788F71883C3B}" type="slidenum">
              <a:rPr lang="en-IN" smtClean="0"/>
              <a:t>12</a:t>
            </a:fld>
            <a:endParaRPr lang="en-IN"/>
          </a:p>
        </p:txBody>
      </p:sp>
      <p:sp>
        <p:nvSpPr>
          <p:cNvPr id="3" name="Rectangle 2">
            <a:extLst>
              <a:ext uri="{FF2B5EF4-FFF2-40B4-BE49-F238E27FC236}">
                <a16:creationId xmlns:a16="http://schemas.microsoft.com/office/drawing/2014/main" id="{3D08CE16-A3ED-8235-881D-950362234AEF}"/>
              </a:ext>
            </a:extLst>
          </p:cNvPr>
          <p:cNvSpPr/>
          <p:nvPr/>
        </p:nvSpPr>
        <p:spPr>
          <a:xfrm>
            <a:off x="254000" y="182880"/>
            <a:ext cx="11734800" cy="646176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E4ED92D-8C9E-5A1B-7977-D9B76FBC4B4A}"/>
              </a:ext>
            </a:extLst>
          </p:cNvPr>
          <p:cNvSpPr txBox="1"/>
          <p:nvPr/>
        </p:nvSpPr>
        <p:spPr>
          <a:xfrm>
            <a:off x="508000" y="213360"/>
            <a:ext cx="11430000" cy="976165"/>
          </a:xfrm>
          <a:prstGeom prst="rect">
            <a:avLst/>
          </a:prstGeom>
          <a:noFill/>
        </p:spPr>
        <p:txBody>
          <a:bodyPr wrap="square">
            <a:spAutoFit/>
          </a:bodyPr>
          <a:lstStyle/>
          <a:p>
            <a:pPr algn="ctr">
              <a:lnSpc>
                <a:spcPct val="150000"/>
              </a:lnSpc>
              <a:spcAft>
                <a:spcPts val="800"/>
              </a:spcAft>
            </a:pPr>
            <a:r>
              <a:rPr lang="en-IN" sz="1800" b="1" u="sng" kern="100" dirty="0">
                <a:effectLst/>
                <a:latin typeface="Times New Roman" panose="02020603050405020304" pitchFamily="18" charset="0"/>
                <a:ea typeface="Calibri" panose="020F0502020204030204" pitchFamily="34" charset="0"/>
                <a:cs typeface="Times New Roman" panose="02020603050405020304" pitchFamily="18" charset="0"/>
              </a:rPr>
              <a:t>Objective:2.</a:t>
            </a:r>
          </a:p>
          <a:p>
            <a:pPr algn="just">
              <a:lnSpc>
                <a:spcPct val="150000"/>
              </a:lnSpc>
              <a:spcAft>
                <a:spcPts val="800"/>
              </a:spcAft>
            </a:pPr>
            <a:r>
              <a:rPr lang="en-IN" sz="1800" b="1" u="sng"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400" b="1" u="sng" kern="100" dirty="0">
                <a:effectLst/>
                <a:latin typeface="Times New Roman" panose="02020603050405020304" pitchFamily="18" charset="0"/>
                <a:ea typeface="Calibri" panose="020F0502020204030204" pitchFamily="34" charset="0"/>
                <a:cs typeface="Times New Roman" panose="02020603050405020304" pitchFamily="18" charset="0"/>
              </a:rPr>
              <a:t>Positive and negative impact of urbanization and identifying the driving factor of urbanisation and urban expansion in baidyabati ward no 9 &amp; 17</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7" name="Chart 6">
            <a:extLst>
              <a:ext uri="{FF2B5EF4-FFF2-40B4-BE49-F238E27FC236}">
                <a16:creationId xmlns:a16="http://schemas.microsoft.com/office/drawing/2014/main" id="{EAA69275-708A-9323-4FC1-B83C853AFEDB}"/>
              </a:ext>
            </a:extLst>
          </p:cNvPr>
          <p:cNvGraphicFramePr/>
          <p:nvPr>
            <p:extLst>
              <p:ext uri="{D42A27DB-BD31-4B8C-83A1-F6EECF244321}">
                <p14:modId xmlns:p14="http://schemas.microsoft.com/office/powerpoint/2010/main" val="3336707430"/>
              </p:ext>
            </p:extLst>
          </p:nvPr>
        </p:nvGraphicFramePr>
        <p:xfrm>
          <a:off x="1073150" y="1220005"/>
          <a:ext cx="3192780" cy="2438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74AFFF11-E127-4BB5-B480-21CD43CE73D8}"/>
              </a:ext>
            </a:extLst>
          </p:cNvPr>
          <p:cNvGraphicFramePr/>
          <p:nvPr>
            <p:extLst>
              <p:ext uri="{D42A27DB-BD31-4B8C-83A1-F6EECF244321}">
                <p14:modId xmlns:p14="http://schemas.microsoft.com/office/powerpoint/2010/main" val="95162540"/>
              </p:ext>
            </p:extLst>
          </p:nvPr>
        </p:nvGraphicFramePr>
        <p:xfrm>
          <a:off x="5085080" y="1294229"/>
          <a:ext cx="3192780" cy="24231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ED3D2291-A2D2-8FC0-1904-C26D1CD46549}"/>
              </a:ext>
            </a:extLst>
          </p:cNvPr>
          <p:cNvGraphicFramePr/>
          <p:nvPr>
            <p:extLst>
              <p:ext uri="{D42A27DB-BD31-4B8C-83A1-F6EECF244321}">
                <p14:modId xmlns:p14="http://schemas.microsoft.com/office/powerpoint/2010/main" val="3261126233"/>
              </p:ext>
            </p:extLst>
          </p:nvPr>
        </p:nvGraphicFramePr>
        <p:xfrm>
          <a:off x="1073150" y="3858591"/>
          <a:ext cx="3177540" cy="263652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05185734-8286-C1A1-E597-D40224E2CB78}"/>
              </a:ext>
            </a:extLst>
          </p:cNvPr>
          <p:cNvGraphicFramePr/>
          <p:nvPr>
            <p:extLst>
              <p:ext uri="{D42A27DB-BD31-4B8C-83A1-F6EECF244321}">
                <p14:modId xmlns:p14="http://schemas.microsoft.com/office/powerpoint/2010/main" val="3741919181"/>
              </p:ext>
            </p:extLst>
          </p:nvPr>
        </p:nvGraphicFramePr>
        <p:xfrm>
          <a:off x="5168900" y="3822093"/>
          <a:ext cx="3154680" cy="2636520"/>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11">
            <a:extLst>
              <a:ext uri="{FF2B5EF4-FFF2-40B4-BE49-F238E27FC236}">
                <a16:creationId xmlns:a16="http://schemas.microsoft.com/office/drawing/2014/main" id="{59E19854-152D-BA5E-CBA7-B0F3762A85EC}"/>
              </a:ext>
            </a:extLst>
          </p:cNvPr>
          <p:cNvSpPr txBox="1"/>
          <p:nvPr/>
        </p:nvSpPr>
        <p:spPr>
          <a:xfrm>
            <a:off x="8610600" y="5816118"/>
            <a:ext cx="2895600" cy="463397"/>
          </a:xfrm>
          <a:prstGeom prst="rect">
            <a:avLst/>
          </a:prstGeom>
          <a:noFill/>
          <a:ln w="19050">
            <a:solidFill>
              <a:schemeClr val="tx1"/>
            </a:solidFill>
          </a:ln>
        </p:spPr>
        <p:txBody>
          <a:bodyPr wrap="square">
            <a:spAutoFit/>
          </a:bodyPr>
          <a:lstStyle/>
          <a:p>
            <a:pPr algn="ctr">
              <a:lnSpc>
                <a:spcPct val="150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Source: Primary survey</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ECB6DE46-C518-2812-3AB9-BCED20776A9B}"/>
              </a:ext>
            </a:extLst>
          </p:cNvPr>
          <p:cNvSpPr txBox="1"/>
          <p:nvPr/>
        </p:nvSpPr>
        <p:spPr>
          <a:xfrm>
            <a:off x="8610600" y="3121883"/>
            <a:ext cx="2743200" cy="380938"/>
          </a:xfrm>
          <a:prstGeom prst="rect">
            <a:avLst/>
          </a:prstGeom>
          <a:noFill/>
          <a:ln w="19050">
            <a:solidFill>
              <a:schemeClr val="tx1"/>
            </a:solidFill>
          </a:ln>
        </p:spPr>
        <p:txBody>
          <a:bodyPr wrap="square">
            <a:spAutoFit/>
          </a:bodyPr>
          <a:lstStyle/>
          <a:p>
            <a:pPr algn="ctr">
              <a:lnSpc>
                <a:spcPct val="150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Source: Primary survey</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0525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F64DD3-3523-961F-F0F0-4258220D1AAF}"/>
              </a:ext>
            </a:extLst>
          </p:cNvPr>
          <p:cNvSpPr/>
          <p:nvPr/>
        </p:nvSpPr>
        <p:spPr>
          <a:xfrm>
            <a:off x="157942" y="133004"/>
            <a:ext cx="11862262" cy="658847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Chart 3">
            <a:extLst>
              <a:ext uri="{FF2B5EF4-FFF2-40B4-BE49-F238E27FC236}">
                <a16:creationId xmlns:a16="http://schemas.microsoft.com/office/drawing/2014/main" id="{04611A33-2762-82F8-B569-FE7A49DB67A4}"/>
              </a:ext>
            </a:extLst>
          </p:cNvPr>
          <p:cNvGraphicFramePr/>
          <p:nvPr>
            <p:extLst>
              <p:ext uri="{D42A27DB-BD31-4B8C-83A1-F6EECF244321}">
                <p14:modId xmlns:p14="http://schemas.microsoft.com/office/powerpoint/2010/main" val="1949229803"/>
              </p:ext>
            </p:extLst>
          </p:nvPr>
        </p:nvGraphicFramePr>
        <p:xfrm>
          <a:off x="549274" y="360391"/>
          <a:ext cx="3286125" cy="22479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E9B265CD-BB93-CFE5-E8D4-DF36F40C6D46}"/>
              </a:ext>
            </a:extLst>
          </p:cNvPr>
          <p:cNvGraphicFramePr/>
          <p:nvPr>
            <p:extLst>
              <p:ext uri="{D42A27DB-BD31-4B8C-83A1-F6EECF244321}">
                <p14:modId xmlns:p14="http://schemas.microsoft.com/office/powerpoint/2010/main" val="3139370534"/>
              </p:ext>
            </p:extLst>
          </p:nvPr>
        </p:nvGraphicFramePr>
        <p:xfrm>
          <a:off x="4214553" y="360391"/>
          <a:ext cx="3371580" cy="2247900"/>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a:extLst>
              <a:ext uri="{FF2B5EF4-FFF2-40B4-BE49-F238E27FC236}">
                <a16:creationId xmlns:a16="http://schemas.microsoft.com/office/drawing/2014/main" id="{AFC8825C-CA7D-BF52-3D1E-BBFB2AF64E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73796" y="577850"/>
            <a:ext cx="2658745" cy="2247900"/>
          </a:xfrm>
          <a:prstGeom prst="rect">
            <a:avLst/>
          </a:prstGeom>
        </p:spPr>
      </p:pic>
      <p:graphicFrame>
        <p:nvGraphicFramePr>
          <p:cNvPr id="7" name="Chart 6">
            <a:extLst>
              <a:ext uri="{FF2B5EF4-FFF2-40B4-BE49-F238E27FC236}">
                <a16:creationId xmlns:a16="http://schemas.microsoft.com/office/drawing/2014/main" id="{7575BD22-5AE5-D4FD-E856-6F45FFEBC616}"/>
              </a:ext>
            </a:extLst>
          </p:cNvPr>
          <p:cNvGraphicFramePr/>
          <p:nvPr>
            <p:extLst>
              <p:ext uri="{D42A27DB-BD31-4B8C-83A1-F6EECF244321}">
                <p14:modId xmlns:p14="http://schemas.microsoft.com/office/powerpoint/2010/main" val="2746763741"/>
              </p:ext>
            </p:extLst>
          </p:nvPr>
        </p:nvGraphicFramePr>
        <p:xfrm>
          <a:off x="549275" y="3356783"/>
          <a:ext cx="3286124" cy="2616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a:extLst>
              <a:ext uri="{FF2B5EF4-FFF2-40B4-BE49-F238E27FC236}">
                <a16:creationId xmlns:a16="http://schemas.microsoft.com/office/drawing/2014/main" id="{C0D93318-77D8-DEE0-B82B-6B4DEF4A0110}"/>
              </a:ext>
            </a:extLst>
          </p:cNvPr>
          <p:cNvGraphicFramePr/>
          <p:nvPr>
            <p:extLst>
              <p:ext uri="{D42A27DB-BD31-4B8C-83A1-F6EECF244321}">
                <p14:modId xmlns:p14="http://schemas.microsoft.com/office/powerpoint/2010/main" val="2064580335"/>
              </p:ext>
            </p:extLst>
          </p:nvPr>
        </p:nvGraphicFramePr>
        <p:xfrm>
          <a:off x="4246649" y="3356783"/>
          <a:ext cx="3371580" cy="2616200"/>
        </p:xfrm>
        <a:graphic>
          <a:graphicData uri="http://schemas.openxmlformats.org/drawingml/2006/chart">
            <c:chart xmlns:c="http://schemas.openxmlformats.org/drawingml/2006/chart" xmlns:r="http://schemas.openxmlformats.org/officeDocument/2006/relationships" r:id="rId6"/>
          </a:graphicData>
        </a:graphic>
      </p:graphicFrame>
      <p:pic>
        <p:nvPicPr>
          <p:cNvPr id="9" name="Picture 8">
            <a:extLst>
              <a:ext uri="{FF2B5EF4-FFF2-40B4-BE49-F238E27FC236}">
                <a16:creationId xmlns:a16="http://schemas.microsoft.com/office/drawing/2014/main" id="{16ADC20E-640E-3C8C-6E1B-38F95053F49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1999" y="3950335"/>
            <a:ext cx="2971800" cy="1669415"/>
          </a:xfrm>
          <a:prstGeom prst="rect">
            <a:avLst/>
          </a:prstGeom>
        </p:spPr>
      </p:pic>
      <p:sp>
        <p:nvSpPr>
          <p:cNvPr id="12" name="Rectangle 11">
            <a:extLst>
              <a:ext uri="{FF2B5EF4-FFF2-40B4-BE49-F238E27FC236}">
                <a16:creationId xmlns:a16="http://schemas.microsoft.com/office/drawing/2014/main" id="{D6C716B0-6B3A-FCFE-3FE3-E6E40CAA93D1}"/>
              </a:ext>
            </a:extLst>
          </p:cNvPr>
          <p:cNvSpPr/>
          <p:nvPr/>
        </p:nvSpPr>
        <p:spPr>
          <a:xfrm>
            <a:off x="8288867" y="360391"/>
            <a:ext cx="3064933" cy="2643159"/>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22360791-F153-DCC8-B4EB-980C1F0C99BA}"/>
              </a:ext>
            </a:extLst>
          </p:cNvPr>
          <p:cNvSpPr txBox="1"/>
          <p:nvPr/>
        </p:nvSpPr>
        <p:spPr>
          <a:xfrm>
            <a:off x="8288867" y="3073400"/>
            <a:ext cx="3064933" cy="542008"/>
          </a:xfrm>
          <a:prstGeom prst="rect">
            <a:avLst/>
          </a:prstGeom>
          <a:noFill/>
          <a:ln w="19050">
            <a:solidFill>
              <a:schemeClr val="tx1"/>
            </a:solidFill>
          </a:ln>
        </p:spPr>
        <p:txBody>
          <a:bodyPr wrap="square" rtlCol="0">
            <a:spAutoFit/>
          </a:bodyPr>
          <a:lstStyle/>
          <a:p>
            <a:pPr>
              <a:lnSpc>
                <a:spcPct val="107000"/>
              </a:lnSpc>
              <a:spcAft>
                <a:spcPts val="800"/>
              </a:spcAft>
            </a:pPr>
            <a:r>
              <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rPr>
              <a:t>Photo : Municipality taps, ward 9, Nonadanga road, Sardar Para slum.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69116D32-8BF7-9E2D-1A41-1902B6755167}"/>
              </a:ext>
            </a:extLst>
          </p:cNvPr>
          <p:cNvSpPr txBox="1"/>
          <p:nvPr/>
        </p:nvSpPr>
        <p:spPr>
          <a:xfrm>
            <a:off x="826104" y="6034212"/>
            <a:ext cx="2531533" cy="463397"/>
          </a:xfrm>
          <a:prstGeom prst="rect">
            <a:avLst/>
          </a:prstGeom>
          <a:noFill/>
          <a:ln w="19050">
            <a:solidFill>
              <a:schemeClr val="tx1"/>
            </a:solidFill>
          </a:ln>
        </p:spPr>
        <p:txBody>
          <a:bodyPr wrap="square" rtlCol="0">
            <a:spAutoFit/>
          </a:bodyPr>
          <a:lstStyle/>
          <a:p>
            <a:pPr algn="ctr">
              <a:lnSpc>
                <a:spcPct val="150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Source: Primary survey</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Rectangle 15">
            <a:extLst>
              <a:ext uri="{FF2B5EF4-FFF2-40B4-BE49-F238E27FC236}">
                <a16:creationId xmlns:a16="http://schemas.microsoft.com/office/drawing/2014/main" id="{92B14432-E0D3-AB70-B637-EF47525E99C4}"/>
              </a:ext>
            </a:extLst>
          </p:cNvPr>
          <p:cNvSpPr/>
          <p:nvPr/>
        </p:nvSpPr>
        <p:spPr>
          <a:xfrm>
            <a:off x="8284633" y="3854451"/>
            <a:ext cx="3166533" cy="1942647"/>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D0F204CB-299F-6C8A-6519-EA77BD8B9435}"/>
              </a:ext>
            </a:extLst>
          </p:cNvPr>
          <p:cNvSpPr txBox="1"/>
          <p:nvPr/>
        </p:nvSpPr>
        <p:spPr>
          <a:xfrm>
            <a:off x="8284634" y="5938914"/>
            <a:ext cx="2847908" cy="311496"/>
          </a:xfrm>
          <a:prstGeom prst="rect">
            <a:avLst/>
          </a:prstGeom>
          <a:noFill/>
          <a:ln w="19050">
            <a:solidFill>
              <a:schemeClr val="tx1"/>
            </a:solidFill>
          </a:ln>
        </p:spPr>
        <p:txBody>
          <a:bodyPr wrap="square" rtlCol="0">
            <a:spAutoFit/>
          </a:bodyPr>
          <a:lstStyle/>
          <a:p>
            <a:pPr>
              <a:lnSpc>
                <a:spcPct val="107000"/>
              </a:lnSpc>
              <a:spcAft>
                <a:spcPts val="800"/>
              </a:spcAft>
            </a:pPr>
            <a:r>
              <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rPr>
              <a:t>Photo : Pond condition in ward 9</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544126DA-FAD6-1CEC-A085-05C10C217025}"/>
              </a:ext>
            </a:extLst>
          </p:cNvPr>
          <p:cNvSpPr txBox="1"/>
          <p:nvPr/>
        </p:nvSpPr>
        <p:spPr>
          <a:xfrm>
            <a:off x="4449535" y="6034212"/>
            <a:ext cx="2743200" cy="380938"/>
          </a:xfrm>
          <a:prstGeom prst="rect">
            <a:avLst/>
          </a:prstGeom>
          <a:noFill/>
          <a:ln w="19050">
            <a:solidFill>
              <a:schemeClr val="tx1"/>
            </a:solidFill>
          </a:ln>
        </p:spPr>
        <p:txBody>
          <a:bodyPr wrap="square">
            <a:spAutoFit/>
          </a:bodyPr>
          <a:lstStyle/>
          <a:p>
            <a:pPr algn="ctr">
              <a:lnSpc>
                <a:spcPct val="150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Source: Primary survey</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23D7F4AE-9827-5783-5D51-A8EF53B0D228}"/>
              </a:ext>
            </a:extLst>
          </p:cNvPr>
          <p:cNvSpPr txBox="1"/>
          <p:nvPr/>
        </p:nvSpPr>
        <p:spPr>
          <a:xfrm>
            <a:off x="4246649" y="2754762"/>
            <a:ext cx="2743200" cy="380938"/>
          </a:xfrm>
          <a:prstGeom prst="rect">
            <a:avLst/>
          </a:prstGeom>
          <a:noFill/>
          <a:ln w="19050">
            <a:solidFill>
              <a:schemeClr val="tx1"/>
            </a:solidFill>
          </a:ln>
        </p:spPr>
        <p:txBody>
          <a:bodyPr wrap="square">
            <a:spAutoFit/>
          </a:bodyPr>
          <a:lstStyle/>
          <a:p>
            <a:pPr algn="ctr">
              <a:lnSpc>
                <a:spcPct val="150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Source: Primary survey</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91DA77C9-9FEA-F823-5FBC-C30822EB83E3}"/>
              </a:ext>
            </a:extLst>
          </p:cNvPr>
          <p:cNvSpPr txBox="1"/>
          <p:nvPr/>
        </p:nvSpPr>
        <p:spPr>
          <a:xfrm>
            <a:off x="545111" y="2754762"/>
            <a:ext cx="2743200" cy="380938"/>
          </a:xfrm>
          <a:prstGeom prst="rect">
            <a:avLst/>
          </a:prstGeom>
          <a:noFill/>
          <a:ln w="19050">
            <a:solidFill>
              <a:schemeClr val="tx1"/>
            </a:solidFill>
          </a:ln>
        </p:spPr>
        <p:txBody>
          <a:bodyPr wrap="square">
            <a:spAutoFit/>
          </a:bodyPr>
          <a:lstStyle/>
          <a:p>
            <a:pPr algn="ctr">
              <a:lnSpc>
                <a:spcPct val="150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Source: Primary survey</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0456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7B2E98-11A2-D71B-59C8-1FD418CCD483}"/>
              </a:ext>
            </a:extLst>
          </p:cNvPr>
          <p:cNvSpPr>
            <a:spLocks noGrp="1"/>
          </p:cNvSpPr>
          <p:nvPr>
            <p:ph type="sldNum" sz="quarter" idx="12"/>
          </p:nvPr>
        </p:nvSpPr>
        <p:spPr/>
        <p:txBody>
          <a:bodyPr/>
          <a:lstStyle/>
          <a:p>
            <a:fld id="{31440B65-6B95-4CE8-AEFF-788F71883C3B}" type="slidenum">
              <a:rPr lang="en-IN" smtClean="0"/>
              <a:t>14</a:t>
            </a:fld>
            <a:endParaRPr lang="en-IN"/>
          </a:p>
        </p:txBody>
      </p:sp>
      <p:sp>
        <p:nvSpPr>
          <p:cNvPr id="3" name="Rectangle 2">
            <a:extLst>
              <a:ext uri="{FF2B5EF4-FFF2-40B4-BE49-F238E27FC236}">
                <a16:creationId xmlns:a16="http://schemas.microsoft.com/office/drawing/2014/main" id="{702C3AF6-F23D-0C2E-70A9-9D9510BBB474}"/>
              </a:ext>
            </a:extLst>
          </p:cNvPr>
          <p:cNvSpPr/>
          <p:nvPr/>
        </p:nvSpPr>
        <p:spPr>
          <a:xfrm>
            <a:off x="160867" y="136525"/>
            <a:ext cx="11861800" cy="6509808"/>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Chart 3">
            <a:extLst>
              <a:ext uri="{FF2B5EF4-FFF2-40B4-BE49-F238E27FC236}">
                <a16:creationId xmlns:a16="http://schemas.microsoft.com/office/drawing/2014/main" id="{A4C7C539-E12A-AEA2-9000-D3A0832FB660}"/>
              </a:ext>
            </a:extLst>
          </p:cNvPr>
          <p:cNvGraphicFramePr/>
          <p:nvPr>
            <p:extLst>
              <p:ext uri="{D42A27DB-BD31-4B8C-83A1-F6EECF244321}">
                <p14:modId xmlns:p14="http://schemas.microsoft.com/office/powerpoint/2010/main" val="2382337920"/>
              </p:ext>
            </p:extLst>
          </p:nvPr>
        </p:nvGraphicFramePr>
        <p:xfrm>
          <a:off x="1459971" y="306009"/>
          <a:ext cx="4217348" cy="23876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8CED3BA6-7A8A-DA98-1C7C-73BF1004E8C4}"/>
              </a:ext>
            </a:extLst>
          </p:cNvPr>
          <p:cNvGraphicFramePr/>
          <p:nvPr>
            <p:extLst>
              <p:ext uri="{D42A27DB-BD31-4B8C-83A1-F6EECF244321}">
                <p14:modId xmlns:p14="http://schemas.microsoft.com/office/powerpoint/2010/main" val="889183767"/>
              </p:ext>
            </p:extLst>
          </p:nvPr>
        </p:nvGraphicFramePr>
        <p:xfrm>
          <a:off x="6187016" y="306010"/>
          <a:ext cx="4092448" cy="2387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5F372925-2F19-84F6-C2B5-D858154C0EC7}"/>
              </a:ext>
            </a:extLst>
          </p:cNvPr>
          <p:cNvGraphicFramePr/>
          <p:nvPr>
            <p:extLst>
              <p:ext uri="{D42A27DB-BD31-4B8C-83A1-F6EECF244321}">
                <p14:modId xmlns:p14="http://schemas.microsoft.com/office/powerpoint/2010/main" val="3331696667"/>
              </p:ext>
            </p:extLst>
          </p:nvPr>
        </p:nvGraphicFramePr>
        <p:xfrm>
          <a:off x="1613430" y="3373359"/>
          <a:ext cx="3427940" cy="2624669"/>
        </p:xfrm>
        <a:graphic>
          <a:graphicData uri="http://schemas.openxmlformats.org/drawingml/2006/chart">
            <c:chart xmlns:c="http://schemas.openxmlformats.org/drawingml/2006/chart" xmlns:r="http://schemas.openxmlformats.org/officeDocument/2006/relationships" r:id="rId4"/>
          </a:graphicData>
        </a:graphic>
      </p:graphicFrame>
      <p:pic>
        <p:nvPicPr>
          <p:cNvPr id="7" name="Picture 6">
            <a:extLst>
              <a:ext uri="{FF2B5EF4-FFF2-40B4-BE49-F238E27FC236}">
                <a16:creationId xmlns:a16="http://schemas.microsoft.com/office/drawing/2014/main" id="{4AB49EB4-704C-2712-FA5C-612E5F36A7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25801" y="3190421"/>
            <a:ext cx="2538730" cy="2959100"/>
          </a:xfrm>
          <a:prstGeom prst="rect">
            <a:avLst/>
          </a:prstGeom>
        </p:spPr>
      </p:pic>
      <p:sp>
        <p:nvSpPr>
          <p:cNvPr id="8" name="TextBox 7">
            <a:extLst>
              <a:ext uri="{FF2B5EF4-FFF2-40B4-BE49-F238E27FC236}">
                <a16:creationId xmlns:a16="http://schemas.microsoft.com/office/drawing/2014/main" id="{563CA3E5-50E0-9935-3E58-4DD4716A84BA}"/>
              </a:ext>
            </a:extLst>
          </p:cNvPr>
          <p:cNvSpPr txBox="1"/>
          <p:nvPr/>
        </p:nvSpPr>
        <p:spPr>
          <a:xfrm>
            <a:off x="2144712" y="6106458"/>
            <a:ext cx="2743200" cy="463397"/>
          </a:xfrm>
          <a:prstGeom prst="rect">
            <a:avLst/>
          </a:prstGeom>
          <a:noFill/>
          <a:ln w="19050">
            <a:solidFill>
              <a:schemeClr val="tx1">
                <a:lumMod val="95000"/>
                <a:lumOff val="5000"/>
              </a:schemeClr>
            </a:solidFill>
          </a:ln>
        </p:spPr>
        <p:txBody>
          <a:bodyPr wrap="square" rtlCol="0">
            <a:spAutoFit/>
          </a:bodyPr>
          <a:lstStyle/>
          <a:p>
            <a:pPr algn="ctr">
              <a:lnSpc>
                <a:spcPct val="150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Source: Primary survey</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D76AFA2B-2A49-4E3C-D5D8-DDC368AB3915}"/>
              </a:ext>
            </a:extLst>
          </p:cNvPr>
          <p:cNvSpPr/>
          <p:nvPr/>
        </p:nvSpPr>
        <p:spPr>
          <a:xfrm>
            <a:off x="6486582" y="3130626"/>
            <a:ext cx="2802467" cy="307869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5EE13E7D-758C-7535-9321-59ACAA573279}"/>
              </a:ext>
            </a:extLst>
          </p:cNvPr>
          <p:cNvSpPr txBox="1"/>
          <p:nvPr/>
        </p:nvSpPr>
        <p:spPr>
          <a:xfrm>
            <a:off x="6493933" y="6269995"/>
            <a:ext cx="2523067" cy="280270"/>
          </a:xfrm>
          <a:prstGeom prst="rect">
            <a:avLst/>
          </a:prstGeom>
          <a:noFill/>
          <a:ln w="19050">
            <a:solidFill>
              <a:schemeClr val="tx1"/>
            </a:solidFill>
          </a:ln>
        </p:spPr>
        <p:txBody>
          <a:bodyPr wrap="square" rtlCol="0">
            <a:spAutoFit/>
          </a:bodyPr>
          <a:lstStyle/>
          <a:p>
            <a:pPr>
              <a:lnSpc>
                <a:spcPct val="107000"/>
              </a:lnSpc>
              <a:spcAft>
                <a:spcPts val="800"/>
              </a:spcAft>
            </a:pPr>
            <a:r>
              <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rPr>
              <a:t>Photo : Water logging in ward 17</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AFFAE132-A9E0-34D1-8B34-EA28AAB06B02}"/>
              </a:ext>
            </a:extLst>
          </p:cNvPr>
          <p:cNvSpPr txBox="1"/>
          <p:nvPr/>
        </p:nvSpPr>
        <p:spPr>
          <a:xfrm>
            <a:off x="1459971" y="2794207"/>
            <a:ext cx="2743200" cy="380938"/>
          </a:xfrm>
          <a:prstGeom prst="rect">
            <a:avLst/>
          </a:prstGeom>
          <a:noFill/>
          <a:ln w="19050">
            <a:solidFill>
              <a:schemeClr val="tx1"/>
            </a:solidFill>
          </a:ln>
        </p:spPr>
        <p:txBody>
          <a:bodyPr wrap="square">
            <a:spAutoFit/>
          </a:bodyPr>
          <a:lstStyle/>
          <a:p>
            <a:pPr algn="ctr">
              <a:lnSpc>
                <a:spcPct val="150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Source: Primary survey</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C921296F-8E08-C997-4C71-F662578A294B}"/>
              </a:ext>
            </a:extLst>
          </p:cNvPr>
          <p:cNvSpPr txBox="1"/>
          <p:nvPr/>
        </p:nvSpPr>
        <p:spPr>
          <a:xfrm>
            <a:off x="6273800" y="2727277"/>
            <a:ext cx="2743200" cy="380938"/>
          </a:xfrm>
          <a:prstGeom prst="rect">
            <a:avLst/>
          </a:prstGeom>
          <a:noFill/>
          <a:ln w="19050">
            <a:solidFill>
              <a:schemeClr val="tx1"/>
            </a:solidFill>
          </a:ln>
        </p:spPr>
        <p:txBody>
          <a:bodyPr wrap="square">
            <a:spAutoFit/>
          </a:bodyPr>
          <a:lstStyle/>
          <a:p>
            <a:pPr algn="ctr">
              <a:lnSpc>
                <a:spcPct val="150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Source: Primary survey</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93990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8E0B54-9794-F51D-9CEA-31B1597EAFC9}"/>
              </a:ext>
            </a:extLst>
          </p:cNvPr>
          <p:cNvSpPr>
            <a:spLocks noGrp="1"/>
          </p:cNvSpPr>
          <p:nvPr>
            <p:ph type="sldNum" sz="quarter" idx="12"/>
          </p:nvPr>
        </p:nvSpPr>
        <p:spPr/>
        <p:txBody>
          <a:bodyPr/>
          <a:lstStyle/>
          <a:p>
            <a:fld id="{31440B65-6B95-4CE8-AEFF-788F71883C3B}" type="slidenum">
              <a:rPr lang="en-IN" smtClean="0"/>
              <a:t>15</a:t>
            </a:fld>
            <a:endParaRPr lang="en-IN"/>
          </a:p>
        </p:txBody>
      </p:sp>
      <p:sp>
        <p:nvSpPr>
          <p:cNvPr id="3" name="TextBox 2">
            <a:extLst>
              <a:ext uri="{FF2B5EF4-FFF2-40B4-BE49-F238E27FC236}">
                <a16:creationId xmlns:a16="http://schemas.microsoft.com/office/drawing/2014/main" id="{101A0557-6B4D-7D58-D3CF-A0E4E97017AD}"/>
              </a:ext>
            </a:extLst>
          </p:cNvPr>
          <p:cNvSpPr txBox="1"/>
          <p:nvPr/>
        </p:nvSpPr>
        <p:spPr>
          <a:xfrm>
            <a:off x="164868" y="232756"/>
            <a:ext cx="11862261" cy="6392487"/>
          </a:xfrm>
          <a:prstGeom prst="rect">
            <a:avLst/>
          </a:prstGeom>
          <a:noFill/>
          <a:ln w="28575">
            <a:solidFill>
              <a:schemeClr val="tx1"/>
            </a:solidFill>
          </a:ln>
        </p:spPr>
        <p:txBody>
          <a:bodyPr wrap="square" rtlCol="0">
            <a:spAutoFit/>
          </a:bodyPr>
          <a:lstStyle/>
          <a:p>
            <a:endParaRPr lang="en-IN" dirty="0"/>
          </a:p>
        </p:txBody>
      </p:sp>
      <p:graphicFrame>
        <p:nvGraphicFramePr>
          <p:cNvPr id="4" name="Chart 3">
            <a:extLst>
              <a:ext uri="{FF2B5EF4-FFF2-40B4-BE49-F238E27FC236}">
                <a16:creationId xmlns:a16="http://schemas.microsoft.com/office/drawing/2014/main" id="{BBE7DBA1-3998-5AA8-C3F6-54A5A838F4D3}"/>
              </a:ext>
            </a:extLst>
          </p:cNvPr>
          <p:cNvGraphicFramePr/>
          <p:nvPr>
            <p:extLst>
              <p:ext uri="{D42A27DB-BD31-4B8C-83A1-F6EECF244321}">
                <p14:modId xmlns:p14="http://schemas.microsoft.com/office/powerpoint/2010/main" val="1804674275"/>
              </p:ext>
            </p:extLst>
          </p:nvPr>
        </p:nvGraphicFramePr>
        <p:xfrm>
          <a:off x="786937" y="418753"/>
          <a:ext cx="3329939" cy="24460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4BC427FB-D995-792D-6BD2-A4EE5FBC311F}"/>
              </a:ext>
            </a:extLst>
          </p:cNvPr>
          <p:cNvGraphicFramePr/>
          <p:nvPr>
            <p:extLst>
              <p:ext uri="{D42A27DB-BD31-4B8C-83A1-F6EECF244321}">
                <p14:modId xmlns:p14="http://schemas.microsoft.com/office/powerpoint/2010/main" val="1978659509"/>
              </p:ext>
            </p:extLst>
          </p:nvPr>
        </p:nvGraphicFramePr>
        <p:xfrm>
          <a:off x="4431030" y="418753"/>
          <a:ext cx="3329940" cy="2461260"/>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a:extLst>
              <a:ext uri="{FF2B5EF4-FFF2-40B4-BE49-F238E27FC236}">
                <a16:creationId xmlns:a16="http://schemas.microsoft.com/office/drawing/2014/main" id="{AB5A0AE9-EEA0-B594-CCEB-E142B655A0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93640" y="531684"/>
            <a:ext cx="2428876" cy="2802052"/>
          </a:xfrm>
          <a:prstGeom prst="rect">
            <a:avLst/>
          </a:prstGeom>
        </p:spPr>
      </p:pic>
      <p:sp>
        <p:nvSpPr>
          <p:cNvPr id="7" name="Rectangle 6">
            <a:extLst>
              <a:ext uri="{FF2B5EF4-FFF2-40B4-BE49-F238E27FC236}">
                <a16:creationId xmlns:a16="http://schemas.microsoft.com/office/drawing/2014/main" id="{0699F16F-CFBD-8D32-0EC2-2A34E19F9B97}"/>
              </a:ext>
            </a:extLst>
          </p:cNvPr>
          <p:cNvSpPr/>
          <p:nvPr/>
        </p:nvSpPr>
        <p:spPr>
          <a:xfrm>
            <a:off x="8610600" y="498765"/>
            <a:ext cx="2594956" cy="286789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8" name="Chart 7">
            <a:extLst>
              <a:ext uri="{FF2B5EF4-FFF2-40B4-BE49-F238E27FC236}">
                <a16:creationId xmlns:a16="http://schemas.microsoft.com/office/drawing/2014/main" id="{C4EB5A5F-03B1-2515-A0C2-DCA129884626}"/>
              </a:ext>
            </a:extLst>
          </p:cNvPr>
          <p:cNvGraphicFramePr/>
          <p:nvPr>
            <p:extLst>
              <p:ext uri="{D42A27DB-BD31-4B8C-83A1-F6EECF244321}">
                <p14:modId xmlns:p14="http://schemas.microsoft.com/office/powerpoint/2010/main" val="1367099929"/>
              </p:ext>
            </p:extLst>
          </p:nvPr>
        </p:nvGraphicFramePr>
        <p:xfrm>
          <a:off x="712122" y="3740496"/>
          <a:ext cx="3329938" cy="21463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5EDF2E5D-10C0-E05E-0E2E-3128CADB730E}"/>
              </a:ext>
            </a:extLst>
          </p:cNvPr>
          <p:cNvGraphicFramePr/>
          <p:nvPr>
            <p:extLst>
              <p:ext uri="{D42A27DB-BD31-4B8C-83A1-F6EECF244321}">
                <p14:modId xmlns:p14="http://schemas.microsoft.com/office/powerpoint/2010/main" val="3484141609"/>
              </p:ext>
            </p:extLst>
          </p:nvPr>
        </p:nvGraphicFramePr>
        <p:xfrm>
          <a:off x="4431029" y="3679478"/>
          <a:ext cx="3329938" cy="2146300"/>
        </p:xfrm>
        <a:graphic>
          <a:graphicData uri="http://schemas.openxmlformats.org/drawingml/2006/chart">
            <c:chart xmlns:c="http://schemas.openxmlformats.org/drawingml/2006/chart" xmlns:r="http://schemas.openxmlformats.org/officeDocument/2006/relationships" r:id="rId6"/>
          </a:graphicData>
        </a:graphic>
      </p:graphicFrame>
      <p:sp>
        <p:nvSpPr>
          <p:cNvPr id="11" name="TextBox 10">
            <a:extLst>
              <a:ext uri="{FF2B5EF4-FFF2-40B4-BE49-F238E27FC236}">
                <a16:creationId xmlns:a16="http://schemas.microsoft.com/office/drawing/2014/main" id="{229ACE46-12E0-98DD-8413-5CCA96D91662}"/>
              </a:ext>
            </a:extLst>
          </p:cNvPr>
          <p:cNvSpPr txBox="1"/>
          <p:nvPr/>
        </p:nvSpPr>
        <p:spPr>
          <a:xfrm>
            <a:off x="8693639" y="3429000"/>
            <a:ext cx="2594955" cy="311496"/>
          </a:xfrm>
          <a:prstGeom prst="rect">
            <a:avLst/>
          </a:prstGeom>
          <a:noFill/>
          <a:ln w="12700">
            <a:solidFill>
              <a:schemeClr val="tx1"/>
            </a:solidFill>
          </a:ln>
        </p:spPr>
        <p:txBody>
          <a:bodyPr wrap="square" rtlCol="0">
            <a:spAutoFit/>
          </a:bodyPr>
          <a:lstStyle/>
          <a:p>
            <a:pPr>
              <a:lnSpc>
                <a:spcPct val="107000"/>
              </a:lnSpc>
              <a:spcAft>
                <a:spcPts val="800"/>
              </a:spcAft>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Photo : Road condition in ward 9</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D74DEDBB-A207-A101-27E5-2AF56C83B6DE}"/>
              </a:ext>
            </a:extLst>
          </p:cNvPr>
          <p:cNvSpPr txBox="1"/>
          <p:nvPr/>
        </p:nvSpPr>
        <p:spPr>
          <a:xfrm>
            <a:off x="4487490" y="5950345"/>
            <a:ext cx="2743200" cy="380938"/>
          </a:xfrm>
          <a:prstGeom prst="rect">
            <a:avLst/>
          </a:prstGeom>
          <a:noFill/>
          <a:ln w="19050">
            <a:solidFill>
              <a:schemeClr val="tx1"/>
            </a:solidFill>
          </a:ln>
        </p:spPr>
        <p:txBody>
          <a:bodyPr wrap="square">
            <a:spAutoFit/>
          </a:bodyPr>
          <a:lstStyle/>
          <a:p>
            <a:pPr algn="ctr">
              <a:lnSpc>
                <a:spcPct val="150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Source: Primary survey</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EF82AF06-E7E6-4BAB-7D16-C09C5B7AB60A}"/>
              </a:ext>
            </a:extLst>
          </p:cNvPr>
          <p:cNvSpPr txBox="1"/>
          <p:nvPr/>
        </p:nvSpPr>
        <p:spPr>
          <a:xfrm>
            <a:off x="866257" y="2952798"/>
            <a:ext cx="2743200" cy="380938"/>
          </a:xfrm>
          <a:prstGeom prst="rect">
            <a:avLst/>
          </a:prstGeom>
          <a:noFill/>
          <a:ln w="19050">
            <a:solidFill>
              <a:schemeClr val="tx1"/>
            </a:solidFill>
          </a:ln>
        </p:spPr>
        <p:txBody>
          <a:bodyPr wrap="square">
            <a:spAutoFit/>
          </a:bodyPr>
          <a:lstStyle/>
          <a:p>
            <a:pPr algn="ctr">
              <a:lnSpc>
                <a:spcPct val="150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Source: Primary survey</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62915D6D-2689-8820-E0EC-A64F7EF29096}"/>
              </a:ext>
            </a:extLst>
          </p:cNvPr>
          <p:cNvSpPr txBox="1"/>
          <p:nvPr/>
        </p:nvSpPr>
        <p:spPr>
          <a:xfrm>
            <a:off x="838201" y="5991575"/>
            <a:ext cx="2743200" cy="380938"/>
          </a:xfrm>
          <a:prstGeom prst="rect">
            <a:avLst/>
          </a:prstGeom>
          <a:noFill/>
          <a:ln w="19050">
            <a:solidFill>
              <a:schemeClr val="tx1"/>
            </a:solidFill>
          </a:ln>
        </p:spPr>
        <p:txBody>
          <a:bodyPr wrap="square">
            <a:spAutoFit/>
          </a:bodyPr>
          <a:lstStyle/>
          <a:p>
            <a:pPr algn="ctr">
              <a:lnSpc>
                <a:spcPct val="150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Source: Primary survey</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CFCA5BD1-AEA1-2F3F-B3F6-2BFA703A1E47}"/>
              </a:ext>
            </a:extLst>
          </p:cNvPr>
          <p:cNvSpPr txBox="1"/>
          <p:nvPr/>
        </p:nvSpPr>
        <p:spPr>
          <a:xfrm>
            <a:off x="4431029" y="3004580"/>
            <a:ext cx="2743200" cy="380938"/>
          </a:xfrm>
          <a:prstGeom prst="rect">
            <a:avLst/>
          </a:prstGeom>
          <a:noFill/>
          <a:ln w="19050">
            <a:solidFill>
              <a:schemeClr val="tx1"/>
            </a:solidFill>
          </a:ln>
        </p:spPr>
        <p:txBody>
          <a:bodyPr wrap="square">
            <a:spAutoFit/>
          </a:bodyPr>
          <a:lstStyle/>
          <a:p>
            <a:pPr algn="ctr">
              <a:lnSpc>
                <a:spcPct val="150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Source: Primary survey</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73548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1B819F-BFD0-54CA-8E32-E4236D5F1237}"/>
              </a:ext>
            </a:extLst>
          </p:cNvPr>
          <p:cNvSpPr>
            <a:spLocks noGrp="1"/>
          </p:cNvSpPr>
          <p:nvPr>
            <p:ph type="sldNum" sz="quarter" idx="12"/>
          </p:nvPr>
        </p:nvSpPr>
        <p:spPr/>
        <p:txBody>
          <a:bodyPr/>
          <a:lstStyle/>
          <a:p>
            <a:fld id="{31440B65-6B95-4CE8-AEFF-788F71883C3B}" type="slidenum">
              <a:rPr lang="en-IN" smtClean="0"/>
              <a:t>16</a:t>
            </a:fld>
            <a:endParaRPr lang="en-IN"/>
          </a:p>
        </p:txBody>
      </p:sp>
      <p:sp>
        <p:nvSpPr>
          <p:cNvPr id="3" name="Rectangle 2">
            <a:extLst>
              <a:ext uri="{FF2B5EF4-FFF2-40B4-BE49-F238E27FC236}">
                <a16:creationId xmlns:a16="http://schemas.microsoft.com/office/drawing/2014/main" id="{75551BD1-D3CB-12F0-CBC7-9DD2846072B5}"/>
              </a:ext>
            </a:extLst>
          </p:cNvPr>
          <p:cNvSpPr/>
          <p:nvPr/>
        </p:nvSpPr>
        <p:spPr>
          <a:xfrm>
            <a:off x="174567" y="157942"/>
            <a:ext cx="11804073" cy="64839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Chart 3">
            <a:extLst>
              <a:ext uri="{FF2B5EF4-FFF2-40B4-BE49-F238E27FC236}">
                <a16:creationId xmlns:a16="http://schemas.microsoft.com/office/drawing/2014/main" id="{3A9AA727-A2B7-0154-A8F7-BC1A634A2D1F}"/>
              </a:ext>
            </a:extLst>
          </p:cNvPr>
          <p:cNvGraphicFramePr/>
          <p:nvPr>
            <p:extLst>
              <p:ext uri="{D42A27DB-BD31-4B8C-83A1-F6EECF244321}">
                <p14:modId xmlns:p14="http://schemas.microsoft.com/office/powerpoint/2010/main" val="1185248370"/>
              </p:ext>
            </p:extLst>
          </p:nvPr>
        </p:nvGraphicFramePr>
        <p:xfrm>
          <a:off x="6076603" y="337281"/>
          <a:ext cx="3699987" cy="231925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DE280E77-424B-92E5-4D4E-C10B33E78561}"/>
              </a:ext>
            </a:extLst>
          </p:cNvPr>
          <p:cNvGraphicFramePr/>
          <p:nvPr>
            <p:extLst>
              <p:ext uri="{D42A27DB-BD31-4B8C-83A1-F6EECF244321}">
                <p14:modId xmlns:p14="http://schemas.microsoft.com/office/powerpoint/2010/main" val="1328970826"/>
              </p:ext>
            </p:extLst>
          </p:nvPr>
        </p:nvGraphicFramePr>
        <p:xfrm>
          <a:off x="1285288" y="337282"/>
          <a:ext cx="3887585" cy="231925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99694AA8-B88E-6755-B967-CC2D0FF4FA20}"/>
              </a:ext>
            </a:extLst>
          </p:cNvPr>
          <p:cNvGraphicFramePr/>
          <p:nvPr>
            <p:extLst>
              <p:ext uri="{D42A27DB-BD31-4B8C-83A1-F6EECF244321}">
                <p14:modId xmlns:p14="http://schemas.microsoft.com/office/powerpoint/2010/main" val="145179448"/>
              </p:ext>
            </p:extLst>
          </p:nvPr>
        </p:nvGraphicFramePr>
        <p:xfrm>
          <a:off x="1284597" y="3317200"/>
          <a:ext cx="3699988" cy="256032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65B7BFD8-B3BA-6E89-391F-610D0325054C}"/>
              </a:ext>
            </a:extLst>
          </p:cNvPr>
          <p:cNvGraphicFramePr/>
          <p:nvPr>
            <p:extLst>
              <p:ext uri="{D42A27DB-BD31-4B8C-83A1-F6EECF244321}">
                <p14:modId xmlns:p14="http://schemas.microsoft.com/office/powerpoint/2010/main" val="3912213132"/>
              </p:ext>
            </p:extLst>
          </p:nvPr>
        </p:nvGraphicFramePr>
        <p:xfrm>
          <a:off x="6094615" y="3286239"/>
          <a:ext cx="3887585" cy="2560320"/>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a:extLst>
              <a:ext uri="{FF2B5EF4-FFF2-40B4-BE49-F238E27FC236}">
                <a16:creationId xmlns:a16="http://schemas.microsoft.com/office/drawing/2014/main" id="{84A9827B-522C-C296-29D9-2947E45F9FDA}"/>
              </a:ext>
            </a:extLst>
          </p:cNvPr>
          <p:cNvSpPr txBox="1"/>
          <p:nvPr/>
        </p:nvSpPr>
        <p:spPr>
          <a:xfrm>
            <a:off x="1285289" y="5957126"/>
            <a:ext cx="2992583" cy="463397"/>
          </a:xfrm>
          <a:prstGeom prst="rect">
            <a:avLst/>
          </a:prstGeom>
          <a:noFill/>
          <a:ln w="19050">
            <a:solidFill>
              <a:schemeClr val="tx1"/>
            </a:solidFill>
          </a:ln>
        </p:spPr>
        <p:txBody>
          <a:bodyPr wrap="square" rtlCol="0">
            <a:spAutoFit/>
          </a:bodyPr>
          <a:lstStyle/>
          <a:p>
            <a:pPr algn="ctr">
              <a:lnSpc>
                <a:spcPct val="150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Source: Primary survey</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8164EC6B-055B-70A5-4CA6-42501D3EE504}"/>
              </a:ext>
            </a:extLst>
          </p:cNvPr>
          <p:cNvSpPr txBox="1"/>
          <p:nvPr/>
        </p:nvSpPr>
        <p:spPr>
          <a:xfrm>
            <a:off x="1284597" y="2736139"/>
            <a:ext cx="2743200" cy="380938"/>
          </a:xfrm>
          <a:prstGeom prst="rect">
            <a:avLst/>
          </a:prstGeom>
          <a:noFill/>
          <a:ln w="19050">
            <a:solidFill>
              <a:schemeClr val="tx1"/>
            </a:solidFill>
          </a:ln>
        </p:spPr>
        <p:txBody>
          <a:bodyPr wrap="square">
            <a:spAutoFit/>
          </a:bodyPr>
          <a:lstStyle/>
          <a:p>
            <a:pPr algn="ctr">
              <a:lnSpc>
                <a:spcPct val="150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Source: Primary survey</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642B4903-57CC-E0F7-707C-EF6E787C10EE}"/>
              </a:ext>
            </a:extLst>
          </p:cNvPr>
          <p:cNvSpPr txBox="1"/>
          <p:nvPr/>
        </p:nvSpPr>
        <p:spPr>
          <a:xfrm>
            <a:off x="6094615" y="2785385"/>
            <a:ext cx="2743200" cy="380938"/>
          </a:xfrm>
          <a:prstGeom prst="rect">
            <a:avLst/>
          </a:prstGeom>
          <a:noFill/>
          <a:ln w="19050">
            <a:solidFill>
              <a:schemeClr val="tx1"/>
            </a:solidFill>
          </a:ln>
        </p:spPr>
        <p:txBody>
          <a:bodyPr wrap="square">
            <a:spAutoFit/>
          </a:bodyPr>
          <a:lstStyle/>
          <a:p>
            <a:pPr algn="ctr">
              <a:lnSpc>
                <a:spcPct val="150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Source: Primary survey</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64F82F15-405C-0B0E-89A4-C32E2315E4DE}"/>
              </a:ext>
            </a:extLst>
          </p:cNvPr>
          <p:cNvSpPr txBox="1"/>
          <p:nvPr/>
        </p:nvSpPr>
        <p:spPr>
          <a:xfrm>
            <a:off x="6094615" y="5910985"/>
            <a:ext cx="2743200" cy="380938"/>
          </a:xfrm>
          <a:prstGeom prst="rect">
            <a:avLst/>
          </a:prstGeom>
          <a:noFill/>
          <a:ln w="19050">
            <a:solidFill>
              <a:schemeClr val="tx1"/>
            </a:solidFill>
          </a:ln>
        </p:spPr>
        <p:txBody>
          <a:bodyPr wrap="square">
            <a:spAutoFit/>
          </a:bodyPr>
          <a:lstStyle/>
          <a:p>
            <a:pPr algn="ctr">
              <a:lnSpc>
                <a:spcPct val="150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Source: Primary survey</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9877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52DD81-BC6E-F403-251E-6CD6F3EEB857}"/>
              </a:ext>
            </a:extLst>
          </p:cNvPr>
          <p:cNvSpPr>
            <a:spLocks noGrp="1"/>
          </p:cNvSpPr>
          <p:nvPr>
            <p:ph type="sldNum" sz="quarter" idx="12"/>
          </p:nvPr>
        </p:nvSpPr>
        <p:spPr/>
        <p:txBody>
          <a:bodyPr/>
          <a:lstStyle/>
          <a:p>
            <a:fld id="{31440B65-6B95-4CE8-AEFF-788F71883C3B}" type="slidenum">
              <a:rPr lang="en-IN" smtClean="0"/>
              <a:t>17</a:t>
            </a:fld>
            <a:endParaRPr lang="en-IN"/>
          </a:p>
        </p:txBody>
      </p:sp>
      <p:sp>
        <p:nvSpPr>
          <p:cNvPr id="3" name="Rectangle 2">
            <a:extLst>
              <a:ext uri="{FF2B5EF4-FFF2-40B4-BE49-F238E27FC236}">
                <a16:creationId xmlns:a16="http://schemas.microsoft.com/office/drawing/2014/main" id="{90FFD104-B56F-1114-E846-504FDDC30F46}"/>
              </a:ext>
            </a:extLst>
          </p:cNvPr>
          <p:cNvSpPr/>
          <p:nvPr/>
        </p:nvSpPr>
        <p:spPr>
          <a:xfrm>
            <a:off x="216131" y="249382"/>
            <a:ext cx="11779134" cy="640911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Chart 3">
            <a:extLst>
              <a:ext uri="{FF2B5EF4-FFF2-40B4-BE49-F238E27FC236}">
                <a16:creationId xmlns:a16="http://schemas.microsoft.com/office/drawing/2014/main" id="{9CC7D4A0-9A4E-6D87-7A17-0011B1774C97}"/>
              </a:ext>
            </a:extLst>
          </p:cNvPr>
          <p:cNvGraphicFramePr/>
          <p:nvPr>
            <p:extLst>
              <p:ext uri="{D42A27DB-BD31-4B8C-83A1-F6EECF244321}">
                <p14:modId xmlns:p14="http://schemas.microsoft.com/office/powerpoint/2010/main" val="1527553919"/>
              </p:ext>
            </p:extLst>
          </p:nvPr>
        </p:nvGraphicFramePr>
        <p:xfrm>
          <a:off x="1273522" y="908972"/>
          <a:ext cx="3323416" cy="2266489"/>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a:extLst>
              <a:ext uri="{FF2B5EF4-FFF2-40B4-BE49-F238E27FC236}">
                <a16:creationId xmlns:a16="http://schemas.microsoft.com/office/drawing/2014/main" id="{9F7D1352-16EE-CA77-8A1C-4E53F2496E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0316" y="955472"/>
            <a:ext cx="3124200" cy="2145665"/>
          </a:xfrm>
          <a:prstGeom prst="rect">
            <a:avLst/>
          </a:prstGeom>
        </p:spPr>
      </p:pic>
      <p:sp>
        <p:nvSpPr>
          <p:cNvPr id="6" name="Rectangle 5">
            <a:extLst>
              <a:ext uri="{FF2B5EF4-FFF2-40B4-BE49-F238E27FC236}">
                <a16:creationId xmlns:a16="http://schemas.microsoft.com/office/drawing/2014/main" id="{042E81E5-EE4A-C4D0-4B02-FB7799FAD8EE}"/>
              </a:ext>
            </a:extLst>
          </p:cNvPr>
          <p:cNvSpPr/>
          <p:nvPr/>
        </p:nvSpPr>
        <p:spPr>
          <a:xfrm>
            <a:off x="5818909" y="822960"/>
            <a:ext cx="3441469" cy="2427316"/>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629FAA10-179D-8899-0907-ED73663F11AC}"/>
              </a:ext>
            </a:extLst>
          </p:cNvPr>
          <p:cNvSpPr txBox="1"/>
          <p:nvPr/>
        </p:nvSpPr>
        <p:spPr>
          <a:xfrm>
            <a:off x="5818910" y="3385500"/>
            <a:ext cx="2676698" cy="280270"/>
          </a:xfrm>
          <a:prstGeom prst="rect">
            <a:avLst/>
          </a:prstGeom>
          <a:noFill/>
          <a:ln w="19050">
            <a:solidFill>
              <a:schemeClr val="tx1"/>
            </a:solidFill>
          </a:ln>
        </p:spPr>
        <p:txBody>
          <a:bodyPr wrap="square" rtlCol="0">
            <a:spAutoFit/>
          </a:bodyPr>
          <a:lstStyle/>
          <a:p>
            <a:pPr>
              <a:lnSpc>
                <a:spcPct val="107000"/>
              </a:lnSpc>
              <a:spcAft>
                <a:spcPts val="800"/>
              </a:spcAft>
            </a:pPr>
            <a:r>
              <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rPr>
              <a:t>Photo : Garbage disposal in ward 9</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Chart 7">
            <a:extLst>
              <a:ext uri="{FF2B5EF4-FFF2-40B4-BE49-F238E27FC236}">
                <a16:creationId xmlns:a16="http://schemas.microsoft.com/office/drawing/2014/main" id="{F5D5BAE1-E150-697E-DDAC-DA9B2DDE90E1}"/>
              </a:ext>
            </a:extLst>
          </p:cNvPr>
          <p:cNvGraphicFramePr/>
          <p:nvPr>
            <p:extLst>
              <p:ext uri="{D42A27DB-BD31-4B8C-83A1-F6EECF244321}">
                <p14:modId xmlns:p14="http://schemas.microsoft.com/office/powerpoint/2010/main" val="2460324664"/>
              </p:ext>
            </p:extLst>
          </p:nvPr>
        </p:nvGraphicFramePr>
        <p:xfrm>
          <a:off x="1273522" y="3783733"/>
          <a:ext cx="3323415" cy="2266489"/>
        </p:xfrm>
        <a:graphic>
          <a:graphicData uri="http://schemas.openxmlformats.org/drawingml/2006/chart">
            <c:chart xmlns:c="http://schemas.openxmlformats.org/drawingml/2006/chart" xmlns:r="http://schemas.openxmlformats.org/officeDocument/2006/relationships" r:id="rId4"/>
          </a:graphicData>
        </a:graphic>
      </p:graphicFrame>
      <p:sp>
        <p:nvSpPr>
          <p:cNvPr id="9" name="Arrow: Right 8">
            <a:extLst>
              <a:ext uri="{FF2B5EF4-FFF2-40B4-BE49-F238E27FC236}">
                <a16:creationId xmlns:a16="http://schemas.microsoft.com/office/drawing/2014/main" id="{704CE7D7-B61F-CE3F-F23E-392CFEF6C769}"/>
              </a:ext>
            </a:extLst>
          </p:cNvPr>
          <p:cNvSpPr/>
          <p:nvPr/>
        </p:nvSpPr>
        <p:spPr>
          <a:xfrm>
            <a:off x="4845280" y="2028305"/>
            <a:ext cx="648393" cy="290946"/>
          </a:xfrm>
          <a:prstGeom prst="rightArrow">
            <a:avLst/>
          </a:prstGeom>
          <a:solidFill>
            <a:srgbClr val="009ED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0" name="Chart 9">
            <a:extLst>
              <a:ext uri="{FF2B5EF4-FFF2-40B4-BE49-F238E27FC236}">
                <a16:creationId xmlns:a16="http://schemas.microsoft.com/office/drawing/2014/main" id="{5F3FF2CD-7989-D676-ABE1-6505B43BEA88}"/>
              </a:ext>
            </a:extLst>
          </p:cNvPr>
          <p:cNvGraphicFramePr/>
          <p:nvPr>
            <p:extLst>
              <p:ext uri="{D42A27DB-BD31-4B8C-83A1-F6EECF244321}">
                <p14:modId xmlns:p14="http://schemas.microsoft.com/office/powerpoint/2010/main" val="13205669"/>
              </p:ext>
            </p:extLst>
          </p:nvPr>
        </p:nvGraphicFramePr>
        <p:xfrm>
          <a:off x="5836355" y="3800994"/>
          <a:ext cx="3406575" cy="2266488"/>
        </p:xfrm>
        <a:graphic>
          <a:graphicData uri="http://schemas.openxmlformats.org/drawingml/2006/chart">
            <c:chart xmlns:c="http://schemas.openxmlformats.org/drawingml/2006/chart" xmlns:r="http://schemas.openxmlformats.org/officeDocument/2006/relationships" r:id="rId5"/>
          </a:graphicData>
        </a:graphic>
      </p:graphicFrame>
      <p:sp>
        <p:nvSpPr>
          <p:cNvPr id="14" name="TextBox 13">
            <a:extLst>
              <a:ext uri="{FF2B5EF4-FFF2-40B4-BE49-F238E27FC236}">
                <a16:creationId xmlns:a16="http://schemas.microsoft.com/office/drawing/2014/main" id="{75A5A3AE-82EA-AB63-C34F-D7C189287209}"/>
              </a:ext>
            </a:extLst>
          </p:cNvPr>
          <p:cNvSpPr txBox="1"/>
          <p:nvPr/>
        </p:nvSpPr>
        <p:spPr>
          <a:xfrm>
            <a:off x="1545647" y="6157974"/>
            <a:ext cx="2743200" cy="380938"/>
          </a:xfrm>
          <a:prstGeom prst="rect">
            <a:avLst/>
          </a:prstGeom>
          <a:noFill/>
          <a:ln w="19050">
            <a:solidFill>
              <a:schemeClr val="tx1"/>
            </a:solidFill>
          </a:ln>
        </p:spPr>
        <p:txBody>
          <a:bodyPr wrap="square">
            <a:spAutoFit/>
          </a:bodyPr>
          <a:lstStyle/>
          <a:p>
            <a:pPr algn="ctr">
              <a:lnSpc>
                <a:spcPct val="150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Source: Primary survey</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82FC9FBB-8017-A47A-F429-75DAC79180AE}"/>
              </a:ext>
            </a:extLst>
          </p:cNvPr>
          <p:cNvSpPr txBox="1"/>
          <p:nvPr/>
        </p:nvSpPr>
        <p:spPr>
          <a:xfrm>
            <a:off x="1541491" y="3238531"/>
            <a:ext cx="2743200" cy="380938"/>
          </a:xfrm>
          <a:prstGeom prst="rect">
            <a:avLst/>
          </a:prstGeom>
          <a:noFill/>
          <a:ln w="19050">
            <a:solidFill>
              <a:schemeClr val="tx1"/>
            </a:solidFill>
          </a:ln>
        </p:spPr>
        <p:txBody>
          <a:bodyPr wrap="square">
            <a:spAutoFit/>
          </a:bodyPr>
          <a:lstStyle/>
          <a:p>
            <a:pPr algn="ctr">
              <a:lnSpc>
                <a:spcPct val="150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Source: Primary survey</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5051F082-FA6C-86AC-AFAC-91809492A2D1}"/>
              </a:ext>
            </a:extLst>
          </p:cNvPr>
          <p:cNvSpPr txBox="1"/>
          <p:nvPr/>
        </p:nvSpPr>
        <p:spPr>
          <a:xfrm>
            <a:off x="5980316" y="6172519"/>
            <a:ext cx="2743200" cy="380938"/>
          </a:xfrm>
          <a:prstGeom prst="rect">
            <a:avLst/>
          </a:prstGeom>
          <a:noFill/>
          <a:ln w="19050">
            <a:solidFill>
              <a:schemeClr val="tx1"/>
            </a:solidFill>
          </a:ln>
        </p:spPr>
        <p:txBody>
          <a:bodyPr wrap="square">
            <a:spAutoFit/>
          </a:bodyPr>
          <a:lstStyle/>
          <a:p>
            <a:pPr algn="ctr">
              <a:lnSpc>
                <a:spcPct val="150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Source: Primary survey</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81672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835ED4-E3FA-58C3-948B-CF827EFC84F2}"/>
              </a:ext>
            </a:extLst>
          </p:cNvPr>
          <p:cNvSpPr>
            <a:spLocks noGrp="1"/>
          </p:cNvSpPr>
          <p:nvPr>
            <p:ph type="sldNum" sz="quarter" idx="12"/>
          </p:nvPr>
        </p:nvSpPr>
        <p:spPr/>
        <p:txBody>
          <a:bodyPr/>
          <a:lstStyle/>
          <a:p>
            <a:fld id="{31440B65-6B95-4CE8-AEFF-788F71883C3B}" type="slidenum">
              <a:rPr lang="en-IN" smtClean="0"/>
              <a:t>18</a:t>
            </a:fld>
            <a:endParaRPr lang="en-IN"/>
          </a:p>
        </p:txBody>
      </p:sp>
      <p:sp>
        <p:nvSpPr>
          <p:cNvPr id="3" name="Rectangle 2">
            <a:extLst>
              <a:ext uri="{FF2B5EF4-FFF2-40B4-BE49-F238E27FC236}">
                <a16:creationId xmlns:a16="http://schemas.microsoft.com/office/drawing/2014/main" id="{98DC4CD7-65A2-C1AD-38D1-BF8E7D6DCB56}"/>
              </a:ext>
            </a:extLst>
          </p:cNvPr>
          <p:cNvSpPr/>
          <p:nvPr/>
        </p:nvSpPr>
        <p:spPr>
          <a:xfrm>
            <a:off x="271305" y="281354"/>
            <a:ext cx="11625943" cy="634051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Chart 3">
            <a:extLst>
              <a:ext uri="{FF2B5EF4-FFF2-40B4-BE49-F238E27FC236}">
                <a16:creationId xmlns:a16="http://schemas.microsoft.com/office/drawing/2014/main" id="{81F408D1-DFC0-0CC7-EB13-913ED3387BE7}"/>
              </a:ext>
            </a:extLst>
          </p:cNvPr>
          <p:cNvGraphicFramePr/>
          <p:nvPr>
            <p:extLst>
              <p:ext uri="{D42A27DB-BD31-4B8C-83A1-F6EECF244321}">
                <p14:modId xmlns:p14="http://schemas.microsoft.com/office/powerpoint/2010/main" val="4108186419"/>
              </p:ext>
            </p:extLst>
          </p:nvPr>
        </p:nvGraphicFramePr>
        <p:xfrm>
          <a:off x="1477109" y="482195"/>
          <a:ext cx="4211913" cy="25831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66DC7B22-A28F-BC96-BEA0-0D88FE403E3E}"/>
              </a:ext>
            </a:extLst>
          </p:cNvPr>
          <p:cNvGraphicFramePr/>
          <p:nvPr>
            <p:extLst>
              <p:ext uri="{D42A27DB-BD31-4B8C-83A1-F6EECF244321}">
                <p14:modId xmlns:p14="http://schemas.microsoft.com/office/powerpoint/2010/main" val="1651945029"/>
              </p:ext>
            </p:extLst>
          </p:nvPr>
        </p:nvGraphicFramePr>
        <p:xfrm>
          <a:off x="6379908" y="459335"/>
          <a:ext cx="4211913" cy="26060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80092941-DA7E-CDB6-B32D-4B1E85F32E04}"/>
              </a:ext>
            </a:extLst>
          </p:cNvPr>
          <p:cNvGraphicFramePr/>
          <p:nvPr>
            <p:extLst>
              <p:ext uri="{D42A27DB-BD31-4B8C-83A1-F6EECF244321}">
                <p14:modId xmlns:p14="http://schemas.microsoft.com/office/powerpoint/2010/main" val="3501441434"/>
              </p:ext>
            </p:extLst>
          </p:nvPr>
        </p:nvGraphicFramePr>
        <p:xfrm>
          <a:off x="371790" y="3243356"/>
          <a:ext cx="5456254" cy="276793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1E132750-DCBA-4A67-4173-EFD1850BA77B}"/>
              </a:ext>
            </a:extLst>
          </p:cNvPr>
          <p:cNvGraphicFramePr/>
          <p:nvPr>
            <p:extLst>
              <p:ext uri="{D42A27DB-BD31-4B8C-83A1-F6EECF244321}">
                <p14:modId xmlns:p14="http://schemas.microsoft.com/office/powerpoint/2010/main" val="1709402733"/>
              </p:ext>
            </p:extLst>
          </p:nvPr>
        </p:nvGraphicFramePr>
        <p:xfrm>
          <a:off x="6003590" y="3243356"/>
          <a:ext cx="5456253" cy="2767938"/>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11">
            <a:extLst>
              <a:ext uri="{FF2B5EF4-FFF2-40B4-BE49-F238E27FC236}">
                <a16:creationId xmlns:a16="http://schemas.microsoft.com/office/drawing/2014/main" id="{DCCEC1E9-6ACE-1A18-B630-EC691EE45496}"/>
              </a:ext>
            </a:extLst>
          </p:cNvPr>
          <p:cNvSpPr txBox="1"/>
          <p:nvPr/>
        </p:nvSpPr>
        <p:spPr>
          <a:xfrm>
            <a:off x="4190163" y="6075515"/>
            <a:ext cx="3876989" cy="463397"/>
          </a:xfrm>
          <a:prstGeom prst="rect">
            <a:avLst/>
          </a:prstGeom>
          <a:noFill/>
          <a:ln w="19050">
            <a:solidFill>
              <a:schemeClr val="tx1"/>
            </a:solidFill>
          </a:ln>
        </p:spPr>
        <p:txBody>
          <a:bodyPr wrap="square" rtlCol="0">
            <a:spAutoFit/>
          </a:bodyPr>
          <a:lstStyle/>
          <a:p>
            <a:pPr algn="ctr">
              <a:lnSpc>
                <a:spcPct val="150000"/>
              </a:lnSpc>
              <a:spcAft>
                <a:spcPts val="800"/>
              </a:spcAft>
            </a:pPr>
            <a:r>
              <a:rPr lang="en-IN" sz="1800" kern="100">
                <a:effectLst/>
                <a:latin typeface="Times New Roman" panose="02020603050405020304" pitchFamily="18" charset="0"/>
                <a:ea typeface="Calibri" panose="020F0502020204030204" pitchFamily="34" charset="0"/>
                <a:cs typeface="Times New Roman" panose="02020603050405020304" pitchFamily="18" charset="0"/>
              </a:rPr>
              <a:t>Source: Primary survey</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500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40B1E8-8847-16DB-945D-379EE84F1E56}"/>
              </a:ext>
            </a:extLst>
          </p:cNvPr>
          <p:cNvSpPr>
            <a:spLocks noGrp="1"/>
          </p:cNvSpPr>
          <p:nvPr>
            <p:ph type="sldNum" sz="quarter" idx="12"/>
          </p:nvPr>
        </p:nvSpPr>
        <p:spPr/>
        <p:txBody>
          <a:bodyPr/>
          <a:lstStyle/>
          <a:p>
            <a:fld id="{31440B65-6B95-4CE8-AEFF-788F71883C3B}" type="slidenum">
              <a:rPr lang="en-IN" smtClean="0"/>
              <a:t>19</a:t>
            </a:fld>
            <a:endParaRPr lang="en-IN"/>
          </a:p>
        </p:txBody>
      </p:sp>
      <p:sp>
        <p:nvSpPr>
          <p:cNvPr id="3" name="Rectangle 2">
            <a:extLst>
              <a:ext uri="{FF2B5EF4-FFF2-40B4-BE49-F238E27FC236}">
                <a16:creationId xmlns:a16="http://schemas.microsoft.com/office/drawing/2014/main" id="{E7FFB5F6-B3C8-AAFF-E51C-AD1F607EF357}"/>
              </a:ext>
            </a:extLst>
          </p:cNvPr>
          <p:cNvSpPr/>
          <p:nvPr/>
        </p:nvSpPr>
        <p:spPr>
          <a:xfrm>
            <a:off x="133004" y="149629"/>
            <a:ext cx="11920451" cy="657184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FD4BDD90-7BF4-ED47-3943-A22BEEE3D10C}"/>
              </a:ext>
            </a:extLst>
          </p:cNvPr>
          <p:cNvSpPr txBox="1"/>
          <p:nvPr/>
        </p:nvSpPr>
        <p:spPr>
          <a:xfrm>
            <a:off x="253538" y="249554"/>
            <a:ext cx="11679381" cy="5211683"/>
          </a:xfrm>
          <a:prstGeom prst="rect">
            <a:avLst/>
          </a:prstGeom>
          <a:noFill/>
        </p:spPr>
        <p:txBody>
          <a:bodyPr wrap="square">
            <a:spAutoFit/>
          </a:bodyPr>
          <a:lstStyle/>
          <a:p>
            <a:pPr algn="just">
              <a:spcAft>
                <a:spcPts val="800"/>
              </a:spcAft>
            </a:pPr>
            <a:r>
              <a:rPr lang="en-US" b="1" u="sng" kern="100" dirty="0">
                <a:effectLst/>
                <a:latin typeface="Times New Roman" panose="02020603050405020304" pitchFamily="18" charset="0"/>
                <a:ea typeface="Calibri" panose="020F0502020204030204" pitchFamily="34" charset="0"/>
                <a:cs typeface="Times New Roman" panose="02020603050405020304" pitchFamily="18" charset="0"/>
              </a:rPr>
              <a:t>FINDINGS-</a:t>
            </a:r>
          </a:p>
          <a:p>
            <a:pPr algn="just">
              <a:spcAft>
                <a:spcPts val="800"/>
              </a:spcAft>
            </a:pP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spcAft>
                <a:spcPts val="800"/>
              </a:spcAft>
              <a:buFont typeface="Wingdings" panose="05000000000000000000" pitchFamily="2" charset="2"/>
              <a:buChar char="Ø"/>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Development or Progress can never be resisted. With the day by day increasing demands of every other thing, causing Urbanization towards the same way. 2014-2024 all the changes taken place have impacted the residents well, both positive and negative, positively the health facilities and transport facilities, more educational options been renovated, garbage cleaning quite regularly. On the other side all the negative aspects as ponds, playgrounds been decreasing in numbers, excessively traffic issues, been taking place.</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spcAft>
                <a:spcPts val="800"/>
              </a:spcAft>
              <a:buFont typeface="Wingdings" panose="05000000000000000000" pitchFamily="2" charset="2"/>
              <a:buChar char="Ø"/>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The main finding about this area:</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Wingdings" panose="05000000000000000000" pitchFamily="2" charset="2"/>
              <a:buChar char="Ø"/>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With the increasing demands of the mobile phones, the local area xerox shops have turned into the business related to mobiles.</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Wingdings" panose="05000000000000000000" pitchFamily="2" charset="2"/>
              <a:buChar char="Ø"/>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Some local vegetable sellers have now been selling flat breads now.</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Wingdings" panose="05000000000000000000" pitchFamily="2" charset="2"/>
              <a:buChar char="Ø"/>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Some people shifting their own houses into playschools for the sake of the goodness of children with its upward growth of the demands of those playschool education.</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Wingdings" panose="05000000000000000000" pitchFamily="2" charset="2"/>
              <a:buChar char="Ø"/>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Maximum local restaurants have been turning themselves into some hugely decorated high profile restaurants occasionally more crowded.</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Wingdings" panose="05000000000000000000" pitchFamily="2" charset="2"/>
              <a:buChar char="Ø"/>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The enclosed industry been rebuilt as newly malls, all types of business shifts in addition.</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800"/>
              </a:spcAft>
              <a:buFont typeface="Wingdings" panose="05000000000000000000" pitchFamily="2" charset="2"/>
              <a:buChar char="Ø"/>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Hence, Government must focus more on the infrastructure and facilities of Baidyabati.</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418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EC9325-D959-C805-C98C-F3D771CC49C9}"/>
              </a:ext>
            </a:extLst>
          </p:cNvPr>
          <p:cNvSpPr>
            <a:spLocks noGrp="1"/>
          </p:cNvSpPr>
          <p:nvPr>
            <p:ph idx="1"/>
          </p:nvPr>
        </p:nvSpPr>
        <p:spPr>
          <a:xfrm>
            <a:off x="290945" y="307570"/>
            <a:ext cx="11571317" cy="6234545"/>
          </a:xfrm>
          <a:ln w="38100"/>
        </p:spPr>
        <p:style>
          <a:lnRef idx="2">
            <a:schemeClr val="dk1"/>
          </a:lnRef>
          <a:fillRef idx="1">
            <a:schemeClr val="lt1"/>
          </a:fillRef>
          <a:effectRef idx="0">
            <a:schemeClr val="dk1"/>
          </a:effectRef>
          <a:fontRef idx="minor">
            <a:schemeClr val="dk1"/>
          </a:fontRef>
        </p:style>
        <p:txBody>
          <a:bodyPr>
            <a:normAutofit/>
          </a:bodyPr>
          <a:lstStyle/>
          <a:p>
            <a:pPr marL="0" indent="0" algn="ctr">
              <a:buNone/>
            </a:pPr>
            <a:endParaRPr lang="en-US" sz="1500" dirty="0">
              <a:latin typeface="Times New Roman" panose="02020603050405020304" pitchFamily="18" charset="0"/>
              <a:cs typeface="Times New Roman" panose="02020603050405020304" pitchFamily="18" charset="0"/>
            </a:endParaRPr>
          </a:p>
          <a:p>
            <a:pPr marL="0" indent="0" algn="ctr">
              <a:buNone/>
            </a:pPr>
            <a:r>
              <a:rPr lang="en-US" sz="1500" dirty="0">
                <a:latin typeface="Times New Roman" panose="02020603050405020304" pitchFamily="18" charset="0"/>
                <a:cs typeface="Times New Roman" panose="02020603050405020304" pitchFamily="18" charset="0"/>
              </a:rPr>
              <a:t>BIJOY KRISHNA GIRLS’ COLLEGE, HOWRAH</a:t>
            </a:r>
          </a:p>
          <a:p>
            <a:pPr marL="0" indent="0" algn="ctr">
              <a:buNone/>
            </a:pPr>
            <a:r>
              <a:rPr lang="en-US" sz="1500" dirty="0">
                <a:latin typeface="Times New Roman" panose="02020603050405020304" pitchFamily="18" charset="0"/>
                <a:cs typeface="Times New Roman" panose="02020603050405020304" pitchFamily="18" charset="0"/>
              </a:rPr>
              <a:t>AFFFILIATED TO</a:t>
            </a:r>
          </a:p>
          <a:p>
            <a:pPr marL="0" indent="0" algn="ctr">
              <a:buNone/>
            </a:pPr>
            <a:r>
              <a:rPr lang="en-US" sz="1500" dirty="0">
                <a:latin typeface="Times New Roman" panose="02020603050405020304" pitchFamily="18" charset="0"/>
                <a:cs typeface="Times New Roman" panose="02020603050405020304" pitchFamily="18" charset="0"/>
              </a:rPr>
              <a:t>UNIVERSITY OF CALCUTTA</a:t>
            </a:r>
          </a:p>
          <a:p>
            <a:pPr marL="0" indent="0">
              <a:buNone/>
            </a:pPr>
            <a:endParaRPr lang="en-US" dirty="0"/>
          </a:p>
          <a:p>
            <a:pPr marL="0" indent="0" algn="ctr">
              <a:buNone/>
            </a:pPr>
            <a:r>
              <a:rPr lang="en-US" sz="1500" dirty="0">
                <a:latin typeface="Times New Roman" panose="02020603050405020304" pitchFamily="18" charset="0"/>
                <a:cs typeface="Times New Roman" panose="02020603050405020304" pitchFamily="18" charset="0"/>
              </a:rPr>
              <a:t>GEOGRAPHY DISSERTATION WORK</a:t>
            </a:r>
          </a:p>
          <a:p>
            <a:pPr marL="0" indent="0" algn="ctr">
              <a:buNone/>
            </a:pPr>
            <a:r>
              <a:rPr lang="en-US" sz="1500" dirty="0">
                <a:latin typeface="Times New Roman" panose="02020603050405020304" pitchFamily="18" charset="0"/>
                <a:cs typeface="Times New Roman" panose="02020603050405020304" pitchFamily="18" charset="0"/>
              </a:rPr>
              <a:t>SUBMITTED BY</a:t>
            </a:r>
          </a:p>
          <a:p>
            <a:pPr marL="0" indent="0" algn="ctr">
              <a:buNone/>
            </a:pPr>
            <a:r>
              <a:rPr lang="en-US" sz="1500" dirty="0">
                <a:latin typeface="Times New Roman" panose="02020603050405020304" pitchFamily="18" charset="0"/>
                <a:cs typeface="Times New Roman" panose="02020603050405020304" pitchFamily="18" charset="0"/>
              </a:rPr>
              <a:t>DIYA SAHA</a:t>
            </a:r>
          </a:p>
          <a:p>
            <a:pPr marL="0" indent="0" algn="ctr">
              <a:buNone/>
            </a:pPr>
            <a:r>
              <a:rPr lang="en-US" sz="1500" dirty="0">
                <a:latin typeface="Times New Roman" panose="02020603050405020304" pitchFamily="18" charset="0"/>
                <a:cs typeface="Times New Roman" panose="02020603050405020304" pitchFamily="18" charset="0"/>
              </a:rPr>
              <a:t>MODULE-420A</a:t>
            </a:r>
          </a:p>
          <a:p>
            <a:pPr marL="0" indent="0" algn="ctr">
              <a:buNone/>
            </a:pPr>
            <a:r>
              <a:rPr lang="en-IN" sz="1500" dirty="0">
                <a:latin typeface="Times New Roman" panose="02020603050405020304" pitchFamily="18" charset="0"/>
                <a:cs typeface="Times New Roman" panose="02020603050405020304" pitchFamily="18" charset="0"/>
              </a:rPr>
              <a:t>SUPERVISED BY- DR. ASMITA MUKHERJEE</a:t>
            </a:r>
          </a:p>
          <a:p>
            <a:pPr marL="0" indent="0" algn="ctr">
              <a:buNone/>
            </a:pPr>
            <a:endParaRPr lang="en-US" sz="1500" dirty="0">
              <a:latin typeface="Times New Roman" panose="02020603050405020304" pitchFamily="18" charset="0"/>
              <a:cs typeface="Times New Roman" panose="02020603050405020304" pitchFamily="18" charset="0"/>
            </a:endParaRPr>
          </a:p>
          <a:p>
            <a:pPr marL="0" indent="0" algn="ctr">
              <a:buNone/>
            </a:pPr>
            <a:r>
              <a:rPr lang="en-US" sz="1500" dirty="0">
                <a:latin typeface="Times New Roman" panose="02020603050405020304" pitchFamily="18" charset="0"/>
                <a:cs typeface="Times New Roman" panose="02020603050405020304" pitchFamily="18" charset="0"/>
              </a:rPr>
              <a:t>M.SC 4</a:t>
            </a:r>
            <a:r>
              <a:rPr lang="en-US" sz="1500" baseline="30000" dirty="0">
                <a:latin typeface="Times New Roman" panose="02020603050405020304" pitchFamily="18" charset="0"/>
                <a:cs typeface="Times New Roman" panose="02020603050405020304" pitchFamily="18" charset="0"/>
              </a:rPr>
              <a:t>TH</a:t>
            </a:r>
            <a:r>
              <a:rPr lang="en-US" sz="1500" dirty="0">
                <a:latin typeface="Times New Roman" panose="02020603050405020304" pitchFamily="18" charset="0"/>
                <a:cs typeface="Times New Roman" panose="02020603050405020304" pitchFamily="18" charset="0"/>
              </a:rPr>
              <a:t> SEMESTER EXAMINATION</a:t>
            </a:r>
          </a:p>
          <a:p>
            <a:pPr marL="0" indent="0" algn="ctr">
              <a:buNone/>
            </a:pPr>
            <a:r>
              <a:rPr lang="en-US" sz="1500" dirty="0">
                <a:latin typeface="Times New Roman" panose="02020603050405020304" pitchFamily="18" charset="0"/>
                <a:cs typeface="Times New Roman" panose="02020603050405020304" pitchFamily="18" charset="0"/>
              </a:rPr>
              <a:t>SESSION- 2022-2024</a:t>
            </a:r>
          </a:p>
          <a:p>
            <a:pPr marL="0" indent="0" algn="ctr">
              <a:buNone/>
            </a:pPr>
            <a:endParaRPr lang="en-US" sz="1500" dirty="0">
              <a:latin typeface="Times New Roman" panose="02020603050405020304" pitchFamily="18" charset="0"/>
              <a:cs typeface="Times New Roman" panose="02020603050405020304" pitchFamily="18" charset="0"/>
            </a:endParaRPr>
          </a:p>
          <a:p>
            <a:pPr marL="0" indent="0" algn="ctr">
              <a:buNone/>
            </a:pPr>
            <a:r>
              <a:rPr lang="en-US" sz="1500" dirty="0">
                <a:latin typeface="Times New Roman" panose="02020603050405020304" pitchFamily="18" charset="0"/>
                <a:cs typeface="Times New Roman" panose="02020603050405020304" pitchFamily="18" charset="0"/>
              </a:rPr>
              <a:t>UNIVERSITY ROLL NO - 411/GEO/221145</a:t>
            </a:r>
          </a:p>
          <a:p>
            <a:pPr marL="0" indent="0" algn="ctr">
              <a:buNone/>
            </a:pPr>
            <a:r>
              <a:rPr lang="en-US" sz="1500" dirty="0">
                <a:latin typeface="Times New Roman" panose="02020603050405020304" pitchFamily="18" charset="0"/>
                <a:cs typeface="Times New Roman" panose="02020603050405020304" pitchFamily="18" charset="0"/>
              </a:rPr>
              <a:t>UNIVERSITY REGISTRATION NO- 026-1211-0066-19</a:t>
            </a:r>
          </a:p>
        </p:txBody>
      </p:sp>
      <p:sp>
        <p:nvSpPr>
          <p:cNvPr id="2" name="Slide Number Placeholder 1">
            <a:extLst>
              <a:ext uri="{FF2B5EF4-FFF2-40B4-BE49-F238E27FC236}">
                <a16:creationId xmlns:a16="http://schemas.microsoft.com/office/drawing/2014/main" id="{F15AEA2D-59EC-D037-DA71-868B21F7FE6C}"/>
              </a:ext>
            </a:extLst>
          </p:cNvPr>
          <p:cNvSpPr>
            <a:spLocks noGrp="1"/>
          </p:cNvSpPr>
          <p:nvPr>
            <p:ph type="sldNum" sz="quarter" idx="12"/>
          </p:nvPr>
        </p:nvSpPr>
        <p:spPr/>
        <p:txBody>
          <a:bodyPr/>
          <a:lstStyle/>
          <a:p>
            <a:fld id="{31440B65-6B95-4CE8-AEFF-788F71883C3B}" type="slidenum">
              <a:rPr lang="en-IN" smtClean="0"/>
              <a:t>2</a:t>
            </a:fld>
            <a:endParaRPr lang="en-IN"/>
          </a:p>
        </p:txBody>
      </p:sp>
    </p:spTree>
    <p:extLst>
      <p:ext uri="{BB962C8B-B14F-4D97-AF65-F5344CB8AC3E}">
        <p14:creationId xmlns:p14="http://schemas.microsoft.com/office/powerpoint/2010/main" val="638778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0F4CCC-EC32-6A73-DD08-62C6A6C7C8EE}"/>
              </a:ext>
            </a:extLst>
          </p:cNvPr>
          <p:cNvSpPr>
            <a:spLocks noGrp="1"/>
          </p:cNvSpPr>
          <p:nvPr>
            <p:ph type="sldNum" sz="quarter" idx="12"/>
          </p:nvPr>
        </p:nvSpPr>
        <p:spPr/>
        <p:txBody>
          <a:bodyPr/>
          <a:lstStyle/>
          <a:p>
            <a:fld id="{31440B65-6B95-4CE8-AEFF-788F71883C3B}" type="slidenum">
              <a:rPr lang="en-IN" smtClean="0"/>
              <a:t>20</a:t>
            </a:fld>
            <a:endParaRPr lang="en-IN"/>
          </a:p>
        </p:txBody>
      </p:sp>
      <p:sp>
        <p:nvSpPr>
          <p:cNvPr id="3" name="Rectangle 2">
            <a:extLst>
              <a:ext uri="{FF2B5EF4-FFF2-40B4-BE49-F238E27FC236}">
                <a16:creationId xmlns:a16="http://schemas.microsoft.com/office/drawing/2014/main" id="{B0532227-5D5F-C2B3-77CF-3639E9480563}"/>
              </a:ext>
            </a:extLst>
          </p:cNvPr>
          <p:cNvSpPr/>
          <p:nvPr/>
        </p:nvSpPr>
        <p:spPr>
          <a:xfrm>
            <a:off x="191193" y="232756"/>
            <a:ext cx="11914909" cy="640911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425FCBC-1AB0-E34B-6422-FCE899396923}"/>
              </a:ext>
            </a:extLst>
          </p:cNvPr>
          <p:cNvSpPr txBox="1"/>
          <p:nvPr/>
        </p:nvSpPr>
        <p:spPr>
          <a:xfrm>
            <a:off x="282632" y="690830"/>
            <a:ext cx="11604567" cy="2308324"/>
          </a:xfrm>
          <a:prstGeom prst="rect">
            <a:avLst/>
          </a:prstGeom>
          <a:noFill/>
        </p:spPr>
        <p:txBody>
          <a:bodyPr wrap="square">
            <a:spAutoFit/>
          </a:bodyPr>
          <a:lstStyle/>
          <a:p>
            <a:pPr algn="just">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This district town has been hugely under the impact of Urbanization, with all the advance facilities being offered to the convenience for the local citizens such as, the extension of the National Highways also the modernization of the Railway Connections, with the new establishments, in those areas where people were lacking behind the necessary amenities related to take care of their health and their kids future such as New Health Care Centre, or High Schools or Primary Schools. But not to forget that all these aspects of Urbanization seen in those ward no's are not deprived of their own negative aspects too in the lives of the residents. Changing urban growth is necessary but not at the cost of degraded biodiversity, climate change, global warming etc. Proper planning and measure should be taken into consideration before developing shopping mall, high rise multiplex etc.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99D41B1F-A9BB-10F9-7E2A-B62B8055D28C}"/>
              </a:ext>
            </a:extLst>
          </p:cNvPr>
          <p:cNvSpPr txBox="1"/>
          <p:nvPr/>
        </p:nvSpPr>
        <p:spPr>
          <a:xfrm>
            <a:off x="282632" y="153150"/>
            <a:ext cx="6097384" cy="458074"/>
          </a:xfrm>
          <a:prstGeom prst="rect">
            <a:avLst/>
          </a:prstGeom>
          <a:noFill/>
        </p:spPr>
        <p:txBody>
          <a:bodyPr wrap="square">
            <a:spAutoFit/>
          </a:bodyPr>
          <a:lstStyle/>
          <a:p>
            <a:pPr algn="just">
              <a:lnSpc>
                <a:spcPct val="150000"/>
              </a:lnSpc>
              <a:spcAft>
                <a:spcPts val="800"/>
              </a:spcAft>
            </a:pPr>
            <a:r>
              <a:rPr lang="en-US" sz="1800" b="1" u="sng" kern="100" dirty="0">
                <a:effectLst/>
                <a:latin typeface="Times New Roman" panose="02020603050405020304" pitchFamily="18" charset="0"/>
                <a:ea typeface="Calibri" panose="020F0502020204030204" pitchFamily="34" charset="0"/>
                <a:cs typeface="Times New Roman" panose="02020603050405020304" pitchFamily="18" charset="0"/>
              </a:rPr>
              <a:t>CONCLUSION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0591D48F-3F40-2783-24D7-24A396DAC715}"/>
              </a:ext>
            </a:extLst>
          </p:cNvPr>
          <p:cNvSpPr txBox="1"/>
          <p:nvPr/>
        </p:nvSpPr>
        <p:spPr>
          <a:xfrm>
            <a:off x="213360" y="3078760"/>
            <a:ext cx="11914909" cy="3170099"/>
          </a:xfrm>
          <a:prstGeom prst="rect">
            <a:avLst/>
          </a:prstGeom>
          <a:noFill/>
        </p:spPr>
        <p:txBody>
          <a:bodyPr wrap="square">
            <a:spAutoFit/>
          </a:bodyPr>
          <a:lstStyle/>
          <a:p>
            <a:pPr algn="just">
              <a:spcAft>
                <a:spcPts val="800"/>
              </a:spcAft>
              <a:tabLst>
                <a:tab pos="3870960" algn="l"/>
              </a:tabLst>
            </a:pPr>
            <a:r>
              <a:rPr lang="en-IN" b="1" u="sng" kern="100" dirty="0">
                <a:effectLst/>
                <a:latin typeface="Times New Roman" panose="02020603050405020304" pitchFamily="18" charset="0"/>
                <a:ea typeface="Calibri" panose="020F0502020204030204" pitchFamily="34" charset="0"/>
                <a:cs typeface="Times New Roman" panose="02020603050405020304" pitchFamily="18" charset="0"/>
              </a:rPr>
              <a:t>REFERENCES-</a:t>
            </a:r>
          </a:p>
          <a:p>
            <a:pPr marL="285750" indent="-285750" algn="just">
              <a:spcAft>
                <a:spcPts val="800"/>
              </a:spcAft>
              <a:buFont typeface="Arial" panose="020B0604020202020204" pitchFamily="34" charset="0"/>
              <a:buChar char="•"/>
              <a:tabLst>
                <a:tab pos="3870960" algn="l"/>
              </a:tabLs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Bhalla </a:t>
            </a:r>
            <a:r>
              <a:rPr lang="en-IN" kern="100" dirty="0">
                <a:latin typeface="Times New Roman" panose="02020603050405020304" pitchFamily="18" charset="0"/>
                <a:ea typeface="Calibri" panose="020F0502020204030204" pitchFamily="34" charset="0"/>
                <a:cs typeface="Times New Roman" panose="02020603050405020304" pitchFamily="18" charset="0"/>
              </a:rPr>
              <a:t>S, (2011), Inclusive and Growth in India: Some facts, some conclusions, Asia Research Centre for Global Development,5(4).</a:t>
            </a:r>
          </a:p>
          <a:p>
            <a:pPr marL="285750" indent="-285750" algn="just">
              <a:spcAft>
                <a:spcPts val="800"/>
              </a:spcAft>
              <a:buFont typeface="Arial" panose="020B0604020202020204" pitchFamily="34" charset="0"/>
              <a:buChar char="•"/>
              <a:tabLst>
                <a:tab pos="3870960" algn="l"/>
              </a:tabLst>
            </a:pP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Burdett.M</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(2018)</a:t>
            </a:r>
            <a:r>
              <a:rPr lang="en-IN" kern="100" dirty="0">
                <a:latin typeface="Times New Roman" panose="02020603050405020304" pitchFamily="18" charset="0"/>
                <a:ea typeface="Calibri" panose="020F0502020204030204" pitchFamily="34" charset="0"/>
                <a:cs typeface="Times New Roman" panose="02020603050405020304" pitchFamily="18" charset="0"/>
              </a:rPr>
              <a:t>, Case study: Urban growth and urbanization.</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n-IN" kern="0" dirty="0">
                <a:latin typeface="Times New Roman" panose="02020603050405020304" pitchFamily="18" charset="0"/>
                <a:ea typeface="Calibri" panose="020F0502020204030204" pitchFamily="34" charset="0"/>
                <a:cs typeface="Times New Roman" panose="02020603050405020304" pitchFamily="18" charset="0"/>
              </a:rPr>
              <a:t>C</a:t>
            </a:r>
            <a:r>
              <a:rPr lang="en-IN" kern="0" dirty="0">
                <a:effectLst/>
                <a:latin typeface="Times New Roman" panose="02020603050405020304" pitchFamily="18" charset="0"/>
                <a:ea typeface="Calibri" panose="020F0502020204030204" pitchFamily="34" charset="0"/>
                <a:cs typeface="Times New Roman" panose="02020603050405020304" pitchFamily="18" charset="0"/>
              </a:rPr>
              <a:t>hand, </a:t>
            </a:r>
            <a:r>
              <a:rPr lang="en-IN" kern="0" dirty="0" err="1">
                <a:latin typeface="Times New Roman" panose="02020603050405020304" pitchFamily="18" charset="0"/>
                <a:ea typeface="Calibri" panose="020F0502020204030204" pitchFamily="34" charset="0"/>
                <a:cs typeface="Times New Roman" panose="02020603050405020304" pitchFamily="18" charset="0"/>
              </a:rPr>
              <a:t>Brar.K.K</a:t>
            </a:r>
            <a:r>
              <a:rPr lang="en-IN"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kern="0" dirty="0" err="1">
                <a:effectLst/>
                <a:latin typeface="Times New Roman" panose="02020603050405020304" pitchFamily="18" charset="0"/>
                <a:ea typeface="Calibri" panose="020F0502020204030204" pitchFamily="34" charset="0"/>
                <a:cs typeface="Times New Roman" panose="02020603050405020304" pitchFamily="18" charset="0"/>
              </a:rPr>
              <a:t>Kumar.A</a:t>
            </a:r>
            <a:r>
              <a:rPr lang="en-IN" kern="0" dirty="0">
                <a:effectLst/>
                <a:latin typeface="Times New Roman" panose="02020603050405020304" pitchFamily="18" charset="0"/>
                <a:ea typeface="Calibri" panose="020F0502020204030204" pitchFamily="34" charset="0"/>
                <a:cs typeface="Times New Roman" panose="02020603050405020304" pitchFamily="18" charset="0"/>
              </a:rPr>
              <a:t>., (2021)</a:t>
            </a:r>
            <a:r>
              <a:rPr lang="en-IN" kern="0" dirty="0">
                <a:latin typeface="Times New Roman" panose="02020603050405020304" pitchFamily="18" charset="0"/>
                <a:ea typeface="Calibri" panose="020F0502020204030204" pitchFamily="34" charset="0"/>
                <a:cs typeface="Times New Roman" panose="02020603050405020304" pitchFamily="18" charset="0"/>
              </a:rPr>
              <a:t>: </a:t>
            </a:r>
            <a:r>
              <a:rPr lang="en-IN" kern="0" dirty="0">
                <a:effectLst/>
                <a:latin typeface="Times New Roman" panose="02020603050405020304" pitchFamily="18" charset="0"/>
                <a:ea typeface="Calibri" panose="020F0502020204030204" pitchFamily="34" charset="0"/>
                <a:cs typeface="Times New Roman" panose="02020603050405020304" pitchFamily="18" charset="0"/>
              </a:rPr>
              <a:t>Landuse/cover change detection in high altitude mountain landscapes: a case study of pangi valley, western Himalaya (India).</a:t>
            </a:r>
            <a:r>
              <a:rPr lang="en-IN" kern="100" dirty="0">
                <a:effectLst/>
                <a:latin typeface="Calibri" panose="020F0502020204030204" pitchFamily="34" charset="0"/>
                <a:ea typeface="Calibri" panose="020F0502020204030204" pitchFamily="34" charset="0"/>
                <a:cs typeface="Times New Roman" panose="02020603050405020304" pitchFamily="18" charset="0"/>
              </a:rPr>
              <a:t> </a:t>
            </a:r>
            <a:r>
              <a:rPr lang="en-IN"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https://cwejournal.org/vol3no3/pland-use-cover-change-detection-in-high-altitude-mountain-landscapes-a-case-of-pangi-valley-western-himalaya-indiap</a:t>
            </a:r>
            <a:endParaRPr lang="en-IN"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Chandna</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R.C., Population Geography, Kalyani publisher,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Ludhiyana</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buFont typeface="Symbol" panose="05050102010706020507" pitchFamily="18" charset="2"/>
              <a:buChar char=""/>
            </a:pPr>
            <a:r>
              <a:rPr lang="en-IN" kern="100" dirty="0" err="1">
                <a:latin typeface="Times New Roman" panose="02020603050405020304" pitchFamily="18" charset="0"/>
                <a:ea typeface="Calibri" panose="020F0502020204030204" pitchFamily="34" charset="0"/>
                <a:cs typeface="Times New Roman" panose="02020603050405020304" pitchFamily="18" charset="0"/>
              </a:rPr>
              <a:t>Chandna</a:t>
            </a:r>
            <a:r>
              <a:rPr lang="en-IN" kern="100" dirty="0">
                <a:latin typeface="Times New Roman" panose="02020603050405020304" pitchFamily="18" charset="0"/>
                <a:ea typeface="Calibri" panose="020F0502020204030204" pitchFamily="34" charset="0"/>
                <a:cs typeface="Times New Roman" panose="02020603050405020304" pitchFamily="18" charset="0"/>
              </a:rPr>
              <a:t>. R.C., Regional Geography, Kalyani publisher, </a:t>
            </a:r>
            <a:r>
              <a:rPr lang="en-IN" kern="100" dirty="0" err="1">
                <a:latin typeface="Times New Roman" panose="02020603050405020304" pitchFamily="18" charset="0"/>
                <a:ea typeface="Calibri" panose="020F0502020204030204" pitchFamily="34" charset="0"/>
                <a:cs typeface="Times New Roman" panose="02020603050405020304" pitchFamily="18" charset="0"/>
              </a:rPr>
              <a:t>Ludhiyana</a:t>
            </a:r>
            <a:r>
              <a:rPr lang="en-IN" kern="100" dirty="0">
                <a:latin typeface="Times New Roman" panose="02020603050405020304" pitchFamily="18" charset="0"/>
                <a:ea typeface="Calibri" panose="020F0502020204030204" pitchFamily="34" charset="0"/>
                <a:cs typeface="Times New Roman" panose="02020603050405020304" pitchFamily="18" charset="0"/>
              </a:rPr>
              <a:t>.</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Sarma</a:t>
            </a:r>
            <a:r>
              <a:rPr lang="en-IN" kern="100" dirty="0">
                <a:latin typeface="Times New Roman" panose="02020603050405020304" pitchFamily="18" charset="0"/>
                <a:ea typeface="Calibri" panose="020F0502020204030204" pitchFamily="34" charset="0"/>
                <a:cs typeface="Times New Roman" panose="02020603050405020304" pitchFamily="18" charset="0"/>
              </a:rPr>
              <a:t>. H.,</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(2014), Urbanization, and its impact on environment.  </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7145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B7370C-7EFF-3DB5-5DA9-0F3935F950AF}"/>
              </a:ext>
            </a:extLst>
          </p:cNvPr>
          <p:cNvSpPr>
            <a:spLocks noGrp="1"/>
          </p:cNvSpPr>
          <p:nvPr>
            <p:ph type="sldNum" sz="quarter" idx="12"/>
          </p:nvPr>
        </p:nvSpPr>
        <p:spPr/>
        <p:txBody>
          <a:bodyPr/>
          <a:lstStyle/>
          <a:p>
            <a:fld id="{31440B65-6B95-4CE8-AEFF-788F71883C3B}" type="slidenum">
              <a:rPr lang="en-IN" smtClean="0"/>
              <a:t>21</a:t>
            </a:fld>
            <a:endParaRPr lang="en-IN"/>
          </a:p>
        </p:txBody>
      </p:sp>
      <p:sp>
        <p:nvSpPr>
          <p:cNvPr id="4" name="TextBox 3">
            <a:extLst>
              <a:ext uri="{FF2B5EF4-FFF2-40B4-BE49-F238E27FC236}">
                <a16:creationId xmlns:a16="http://schemas.microsoft.com/office/drawing/2014/main" id="{28379CED-8586-B36A-0A63-123CF751E392}"/>
              </a:ext>
            </a:extLst>
          </p:cNvPr>
          <p:cNvSpPr txBox="1"/>
          <p:nvPr/>
        </p:nvSpPr>
        <p:spPr>
          <a:xfrm>
            <a:off x="203200" y="252942"/>
            <a:ext cx="11785600" cy="6468533"/>
          </a:xfrm>
          <a:prstGeom prst="rect">
            <a:avLst/>
          </a:prstGeom>
          <a:solidFill>
            <a:srgbClr val="F6C3FF"/>
          </a:solidFill>
          <a:ln w="28575">
            <a:solidFill>
              <a:schemeClr val="tx1"/>
            </a:solidFill>
          </a:ln>
        </p:spPr>
        <p:txBody>
          <a:bodyPr wrap="square" rtlCol="0">
            <a:spAutoFit/>
          </a:bodyPr>
          <a:lstStyle/>
          <a:p>
            <a:endParaRPr lang="en-IN" dirty="0"/>
          </a:p>
        </p:txBody>
      </p:sp>
      <p:sp>
        <p:nvSpPr>
          <p:cNvPr id="5" name="TextBox 4">
            <a:extLst>
              <a:ext uri="{FF2B5EF4-FFF2-40B4-BE49-F238E27FC236}">
                <a16:creationId xmlns:a16="http://schemas.microsoft.com/office/drawing/2014/main" id="{FA99BFDE-5333-C7AF-1F7F-EF2D8DEEF0AB}"/>
              </a:ext>
            </a:extLst>
          </p:cNvPr>
          <p:cNvSpPr txBox="1"/>
          <p:nvPr/>
        </p:nvSpPr>
        <p:spPr>
          <a:xfrm>
            <a:off x="2454410" y="2517291"/>
            <a:ext cx="9245600" cy="1446550"/>
          </a:xfrm>
          <a:prstGeom prst="rect">
            <a:avLst/>
          </a:prstGeom>
          <a:noFill/>
        </p:spPr>
        <p:txBody>
          <a:bodyPr wrap="square" rtlCol="0">
            <a:spAutoFit/>
          </a:bodyPr>
          <a:lstStyle/>
          <a:p>
            <a:r>
              <a:rPr lang="en-US" sz="8800" dirty="0">
                <a:latin typeface="Times New Roman" panose="02020603050405020304" pitchFamily="18" charset="0"/>
                <a:cs typeface="Times New Roman" panose="02020603050405020304" pitchFamily="18" charset="0"/>
              </a:rPr>
              <a:t>THANK YOU</a:t>
            </a:r>
            <a:endParaRPr lang="en-IN" sz="8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3349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B9A602-416F-E343-8088-6B2B5ECBAE54}"/>
              </a:ext>
            </a:extLst>
          </p:cNvPr>
          <p:cNvSpPr>
            <a:spLocks noGrp="1"/>
          </p:cNvSpPr>
          <p:nvPr>
            <p:ph idx="1"/>
          </p:nvPr>
        </p:nvSpPr>
        <p:spPr>
          <a:xfrm>
            <a:off x="265761" y="136525"/>
            <a:ext cx="11660477" cy="6521969"/>
          </a:xfrm>
          <a:ln w="28575">
            <a:solidFill>
              <a:schemeClr val="tx1"/>
            </a:solidFill>
          </a:ln>
        </p:spPr>
        <p:txBody>
          <a:bodyPr>
            <a:normAutofit/>
          </a:bodyPr>
          <a:lstStyle/>
          <a:p>
            <a:pPr marL="0" indent="0">
              <a:buNone/>
            </a:pPr>
            <a:endParaRPr lang="en-IN" sz="1125" dirty="0">
              <a:latin typeface="Times New Roman" panose="02020603050405020304" pitchFamily="18" charset="0"/>
              <a:ea typeface="Calibri" panose="020F0502020204030204" pitchFamily="34" charset="0"/>
            </a:endParaRPr>
          </a:p>
          <a:p>
            <a:pPr>
              <a:buFont typeface="Wingdings" panose="05000000000000000000" pitchFamily="2" charset="2"/>
              <a:buChar char="q"/>
            </a:pPr>
            <a:r>
              <a:rPr lang="en-IN" sz="1600" b="1" u="sng" kern="100" spc="56" dirty="0">
                <a:latin typeface="Times New Roman" panose="02020603050405020304" pitchFamily="18" charset="0"/>
                <a:ea typeface="Times New Roman" panose="02020603050405020304" pitchFamily="18" charset="0"/>
                <a:cs typeface="Times New Roman" panose="02020603050405020304" pitchFamily="18" charset="0"/>
              </a:rPr>
              <a:t>INTRODUCTION - </a:t>
            </a:r>
            <a:endParaRPr lang="en-IN" sz="1600" kern="1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sz="1600" dirty="0">
                <a:latin typeface="Times New Roman" panose="02020603050405020304" pitchFamily="18" charset="0"/>
                <a:ea typeface="Calibri" panose="020F0502020204030204" pitchFamily="34" charset="0"/>
              </a:rPr>
              <a:t>Urbanization is a very complex process. It is the population shift from rural to urban areas, and the way by which society adopts the changes. Urbanization leads to environmental degradation, industrial expansion, ecological imbalance, and mining. Also leads</a:t>
            </a:r>
            <a:r>
              <a:rPr lang="en-IN" sz="1600" b="1" dirty="0">
                <a:latin typeface="Times New Roman" panose="02020603050405020304" pitchFamily="18" charset="0"/>
                <a:ea typeface="Calibri" panose="020F0502020204030204" pitchFamily="34" charset="0"/>
              </a:rPr>
              <a:t> </a:t>
            </a:r>
            <a:r>
              <a:rPr lang="en-IN" sz="1600" dirty="0">
                <a:latin typeface="Times New Roman" panose="02020603050405020304" pitchFamily="18" charset="0"/>
                <a:ea typeface="Calibri" panose="020F0502020204030204" pitchFamily="34" charset="0"/>
              </a:rPr>
              <a:t>to commercialization, industrialization and provides people with housing, electricity, and clean water. It occurs primarily in search of job opportunities, shelter, foods etc. Baidyabati is located in the Hooghly district of West Bengal in India. This district town has seen many changes, communicative developments such as railway Connection, also some convenient options have been provided to the common mass to communicate via the main road, directly accessible to the highways and certainly, the water transport system being able to be one of the most significantly considered way of communication here.</a:t>
            </a:r>
          </a:p>
          <a:p>
            <a:pPr lvl="0" algn="just">
              <a:lnSpc>
                <a:spcPct val="150000"/>
              </a:lnSpc>
              <a:buFont typeface="Wingdings" panose="05000000000000000000" pitchFamily="2" charset="2"/>
              <a:buChar char="q"/>
            </a:pPr>
            <a:r>
              <a:rPr lang="en-IN" sz="1600" b="1" u="sng" kern="100" dirty="0">
                <a:latin typeface="Times New Roman" panose="02020603050405020304" pitchFamily="18" charset="0"/>
                <a:ea typeface="Calibri" panose="020F0502020204030204" pitchFamily="34" charset="0"/>
                <a:cs typeface="Times New Roman" panose="02020603050405020304" pitchFamily="18" charset="0"/>
              </a:rPr>
              <a:t>OBJECTIVES</a:t>
            </a:r>
            <a:r>
              <a:rPr lang="en-IN" sz="1600" kern="100" dirty="0">
                <a:latin typeface="Times New Roman" panose="02020603050405020304" pitchFamily="18" charset="0"/>
                <a:ea typeface="Calibri" panose="020F0502020204030204" pitchFamily="34" charset="0"/>
                <a:cs typeface="Times New Roman" panose="02020603050405020304" pitchFamily="18" charset="0"/>
              </a:rPr>
              <a:t>- </a:t>
            </a:r>
          </a:p>
          <a:p>
            <a:pPr marL="257175" indent="-257175" algn="just">
              <a:lnSpc>
                <a:spcPct val="150000"/>
              </a:lnSpc>
              <a:buFont typeface="Symbol" panose="05050102010706020507" pitchFamily="18" charset="2"/>
              <a:buChar char=""/>
            </a:pPr>
            <a:r>
              <a:rPr lang="en-IN" sz="1600" kern="100" dirty="0">
                <a:latin typeface="Times New Roman" panose="02020603050405020304" pitchFamily="18" charset="0"/>
                <a:ea typeface="Calibri" panose="020F0502020204030204" pitchFamily="34" charset="0"/>
                <a:cs typeface="Times New Roman" panose="02020603050405020304" pitchFamily="18" charset="0"/>
              </a:rPr>
              <a:t>To analyse land use and land cover changes in baidyabati the year of 2001,2011 and 2021.</a:t>
            </a:r>
            <a:endParaRPr lang="en-IN" sz="1600" kern="100" dirty="0">
              <a:latin typeface="Calibri" panose="020F0502020204030204" pitchFamily="34" charset="0"/>
              <a:ea typeface="Calibri" panose="020F0502020204030204" pitchFamily="34" charset="0"/>
              <a:cs typeface="Times New Roman" panose="02020603050405020304" pitchFamily="18" charset="0"/>
            </a:endParaRPr>
          </a:p>
          <a:p>
            <a:pPr marL="257175" indent="-257175" algn="just">
              <a:lnSpc>
                <a:spcPct val="150000"/>
              </a:lnSpc>
              <a:spcAft>
                <a:spcPts val="600"/>
              </a:spcAft>
              <a:buFont typeface="Symbol" panose="05050102010706020507" pitchFamily="18" charset="2"/>
              <a:buChar char=""/>
            </a:pPr>
            <a:r>
              <a:rPr lang="en-IN" sz="1600" kern="100" dirty="0">
                <a:latin typeface="Times New Roman" panose="02020603050405020304" pitchFamily="18" charset="0"/>
                <a:ea typeface="Calibri" panose="020F0502020204030204" pitchFamily="34" charset="0"/>
                <a:cs typeface="Times New Roman" panose="02020603050405020304" pitchFamily="18" charset="0"/>
              </a:rPr>
              <a:t>To detect positive and negative impact of urbanization and identify the driving factors of urbanisation and urban expansion in the Baidyabati of ward 9 and 17.</a:t>
            </a:r>
          </a:p>
          <a:p>
            <a:pPr marL="0" indent="0" algn="just">
              <a:lnSpc>
                <a:spcPct val="150000"/>
              </a:lnSpc>
              <a:spcAft>
                <a:spcPts val="600"/>
              </a:spcAft>
              <a:buNone/>
            </a:pPr>
            <a:endParaRPr lang="en-IN" sz="1600" kern="100" dirty="0">
              <a:latin typeface="Times New Roman" panose="02020603050405020304" pitchFamily="18" charset="0"/>
              <a:ea typeface="Calibri" panose="020F0502020204030204" pitchFamily="34" charset="0"/>
              <a:cs typeface="Times New Roman" panose="02020603050405020304" pitchFamily="18" charset="0"/>
            </a:endParaRPr>
          </a:p>
          <a:p>
            <a:pPr marL="257175" indent="-257175" algn="just">
              <a:lnSpc>
                <a:spcPct val="150000"/>
              </a:lnSpc>
              <a:spcAft>
                <a:spcPts val="600"/>
              </a:spcAft>
              <a:buFont typeface="+mj-lt"/>
              <a:buAutoNum type="romanLcPeriod"/>
            </a:pPr>
            <a:endParaRPr lang="en-IN" sz="1600" kern="100" dirty="0">
              <a:latin typeface="Times New Roman" panose="02020603050405020304" pitchFamily="18" charset="0"/>
              <a:ea typeface="Calibri" panose="020F0502020204030204" pitchFamily="34" charset="0"/>
              <a:cs typeface="Times New Roman" panose="02020603050405020304" pitchFamily="18" charset="0"/>
            </a:endParaRPr>
          </a:p>
          <a:p>
            <a:pPr marL="257175" indent="-257175" algn="just">
              <a:lnSpc>
                <a:spcPct val="150000"/>
              </a:lnSpc>
              <a:spcAft>
                <a:spcPts val="600"/>
              </a:spcAft>
              <a:buFont typeface="+mj-lt"/>
              <a:buAutoNum type="romanLcPeriod"/>
            </a:pPr>
            <a:endParaRPr lang="en-IN" sz="1600" kern="100" dirty="0">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Aft>
                <a:spcPts val="600"/>
              </a:spcAft>
              <a:buNone/>
            </a:pPr>
            <a:endParaRPr lang="en-IN" sz="1600" kern="100"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600"/>
              </a:spcAft>
              <a:buNone/>
            </a:pPr>
            <a:endParaRPr lang="en-IN" sz="1350" kern="1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350" kern="1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900" dirty="0">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303D9788-AA0B-5AF7-2432-0D4C8FB16BC3}"/>
              </a:ext>
            </a:extLst>
          </p:cNvPr>
          <p:cNvSpPr/>
          <p:nvPr/>
        </p:nvSpPr>
        <p:spPr>
          <a:xfrm>
            <a:off x="4045415" y="3852887"/>
            <a:ext cx="2895712" cy="181063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IN" sz="1350" dirty="0"/>
          </a:p>
        </p:txBody>
      </p:sp>
      <p:pic>
        <p:nvPicPr>
          <p:cNvPr id="7" name="Picture 6">
            <a:extLst>
              <a:ext uri="{FF2B5EF4-FFF2-40B4-BE49-F238E27FC236}">
                <a16:creationId xmlns:a16="http://schemas.microsoft.com/office/drawing/2014/main" id="{A32D1274-8221-1D06-2980-DE2273507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7590" y="3956027"/>
            <a:ext cx="2591362" cy="1604356"/>
          </a:xfrm>
          <a:prstGeom prst="rect">
            <a:avLst/>
          </a:prstGeom>
        </p:spPr>
      </p:pic>
      <p:sp>
        <p:nvSpPr>
          <p:cNvPr id="2" name="Slide Number Placeholder 1">
            <a:extLst>
              <a:ext uri="{FF2B5EF4-FFF2-40B4-BE49-F238E27FC236}">
                <a16:creationId xmlns:a16="http://schemas.microsoft.com/office/drawing/2014/main" id="{7ABC81B2-ED6C-B6B1-3B1E-B0A941B01073}"/>
              </a:ext>
            </a:extLst>
          </p:cNvPr>
          <p:cNvSpPr>
            <a:spLocks noGrp="1"/>
          </p:cNvSpPr>
          <p:nvPr>
            <p:ph type="sldNum" sz="quarter" idx="12"/>
          </p:nvPr>
        </p:nvSpPr>
        <p:spPr/>
        <p:txBody>
          <a:bodyPr/>
          <a:lstStyle/>
          <a:p>
            <a:fld id="{31440B65-6B95-4CE8-AEFF-788F71883C3B}" type="slidenum">
              <a:rPr lang="en-IN" smtClean="0"/>
              <a:t>3</a:t>
            </a:fld>
            <a:endParaRPr lang="en-IN"/>
          </a:p>
        </p:txBody>
      </p:sp>
      <p:sp>
        <p:nvSpPr>
          <p:cNvPr id="6" name="TextBox 5">
            <a:extLst>
              <a:ext uri="{FF2B5EF4-FFF2-40B4-BE49-F238E27FC236}">
                <a16:creationId xmlns:a16="http://schemas.microsoft.com/office/drawing/2014/main" id="{DBD41A15-A1DD-4EBA-73D1-BBB1B0EEC5E6}"/>
              </a:ext>
            </a:extLst>
          </p:cNvPr>
          <p:cNvSpPr txBox="1"/>
          <p:nvPr/>
        </p:nvSpPr>
        <p:spPr>
          <a:xfrm>
            <a:off x="3690852" y="5868785"/>
            <a:ext cx="3516284" cy="369332"/>
          </a:xfrm>
          <a:prstGeom prst="rect">
            <a:avLst/>
          </a:prstGeom>
          <a:noFill/>
          <a:ln w="12700">
            <a:solidFill>
              <a:schemeClr val="tx1"/>
            </a:solidFill>
          </a:ln>
        </p:spPr>
        <p:txBody>
          <a:bodyPr wrap="square" rtlCol="0">
            <a:spAutoFit/>
          </a:bodyPr>
          <a:lstStyle/>
          <a:p>
            <a:r>
              <a:rPr lang="en-US" dirty="0"/>
              <a:t>Photo 1: Study area-Baidyabati</a:t>
            </a:r>
            <a:endParaRPr lang="en-IN" dirty="0"/>
          </a:p>
        </p:txBody>
      </p:sp>
    </p:spTree>
    <p:extLst>
      <p:ext uri="{BB962C8B-B14F-4D97-AF65-F5344CB8AC3E}">
        <p14:creationId xmlns:p14="http://schemas.microsoft.com/office/powerpoint/2010/main" val="3220944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C3A9CE-6FDD-5A0F-67E6-FC4F3503CD1B}"/>
              </a:ext>
            </a:extLst>
          </p:cNvPr>
          <p:cNvSpPr>
            <a:spLocks noGrp="1"/>
          </p:cNvSpPr>
          <p:nvPr>
            <p:ph type="sldNum" sz="quarter" idx="12"/>
          </p:nvPr>
        </p:nvSpPr>
        <p:spPr/>
        <p:txBody>
          <a:bodyPr/>
          <a:lstStyle/>
          <a:p>
            <a:fld id="{31440B65-6B95-4CE8-AEFF-788F71883C3B}" type="slidenum">
              <a:rPr lang="en-IN" smtClean="0"/>
              <a:t>4</a:t>
            </a:fld>
            <a:endParaRPr lang="en-IN"/>
          </a:p>
        </p:txBody>
      </p:sp>
      <p:sp>
        <p:nvSpPr>
          <p:cNvPr id="5" name="Rectangle 4">
            <a:extLst>
              <a:ext uri="{FF2B5EF4-FFF2-40B4-BE49-F238E27FC236}">
                <a16:creationId xmlns:a16="http://schemas.microsoft.com/office/drawing/2014/main" id="{4FEF63F8-46C6-0ADF-046B-D878646CEE50}"/>
              </a:ext>
            </a:extLst>
          </p:cNvPr>
          <p:cNvSpPr/>
          <p:nvPr/>
        </p:nvSpPr>
        <p:spPr>
          <a:xfrm>
            <a:off x="241069" y="299258"/>
            <a:ext cx="11596255" cy="635092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D40E543A-A178-7C30-133A-4DC1840080E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76" t="4506" r="-890" b="27252"/>
          <a:stretch/>
        </p:blipFill>
        <p:spPr bwMode="auto">
          <a:xfrm>
            <a:off x="7068589" y="780300"/>
            <a:ext cx="3901440" cy="4396740"/>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38AF749A-C268-F29D-023A-C6755B9ADEEC}"/>
              </a:ext>
            </a:extLst>
          </p:cNvPr>
          <p:cNvSpPr txBox="1"/>
          <p:nvPr/>
        </p:nvSpPr>
        <p:spPr>
          <a:xfrm>
            <a:off x="6972993" y="4838896"/>
            <a:ext cx="4380807" cy="606256"/>
          </a:xfrm>
          <a:prstGeom prst="rect">
            <a:avLst/>
          </a:prstGeom>
          <a:noFill/>
          <a:ln w="19050">
            <a:solidFill>
              <a:schemeClr val="tx1"/>
            </a:solidFill>
          </a:ln>
        </p:spPr>
        <p:txBody>
          <a:bodyPr wrap="square" rtlCol="0">
            <a:spAutoFit/>
          </a:bodyPr>
          <a:lstStyle/>
          <a:p>
            <a:pPr>
              <a:lnSpc>
                <a:spcPct val="107000"/>
              </a:lnSpc>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Flow chart showing the methodology for preparation of LULC maps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6B1B2ED3-B015-50D6-C9C6-047E2FC6F6D8}"/>
              </a:ext>
            </a:extLst>
          </p:cNvPr>
          <p:cNvSpPr/>
          <p:nvPr/>
        </p:nvSpPr>
        <p:spPr>
          <a:xfrm>
            <a:off x="6848303" y="805961"/>
            <a:ext cx="4178531" cy="3919912"/>
          </a:xfrm>
          <a:prstGeom prst="rect">
            <a:avLst/>
          </a:prstGeom>
          <a:noFill/>
          <a:ln w="2857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93B4AED4-7F26-EA7E-5568-6B2543F5D1CE}"/>
              </a:ext>
            </a:extLst>
          </p:cNvPr>
          <p:cNvSpPr txBox="1"/>
          <p:nvPr/>
        </p:nvSpPr>
        <p:spPr>
          <a:xfrm>
            <a:off x="640776" y="3611863"/>
            <a:ext cx="5724003" cy="2847125"/>
          </a:xfrm>
          <a:prstGeom prst="rect">
            <a:avLst/>
          </a:prstGeom>
          <a:noFill/>
        </p:spPr>
        <p:txBody>
          <a:bodyPr wrap="square">
            <a:spAutoFit/>
          </a:bodyPr>
          <a:lstStyle/>
          <a:p>
            <a:pPr>
              <a:lnSpc>
                <a:spcPct val="150000"/>
              </a:lnSpc>
              <a:spcAft>
                <a:spcPts val="800"/>
              </a:spcAft>
            </a:pPr>
            <a:endParaRPr lang="en-IN" sz="1600" b="1" u="sng" spc="75"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spcAft>
                <a:spcPts val="800"/>
              </a:spcAft>
            </a:pPr>
            <a:r>
              <a:rPr lang="en-IN" sz="1600" b="1" u="sng" spc="75" dirty="0">
                <a:effectLst/>
                <a:latin typeface="Times New Roman" panose="02020603050405020304" pitchFamily="18" charset="0"/>
                <a:ea typeface="Times New Roman" panose="02020603050405020304" pitchFamily="18" charset="0"/>
                <a:cs typeface="Times New Roman" panose="02020603050405020304" pitchFamily="18" charset="0"/>
              </a:rPr>
              <a:t>LOCATION OF THE STUDY AREA</a:t>
            </a:r>
            <a:r>
              <a:rPr lang="en-IN" sz="1600" spc="7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600" spc="75" dirty="0">
                <a:solidFill>
                  <a:srgbClr val="5A5A5A"/>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800"/>
              </a:spcAf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The study area is situated in parts of ward no 17and ward no 9 of Baidyabati municipality. It includes almost 3.9 square km area and extends from 88°19'4" East to 88°20'30" East longitude and from 22°47'31" seconds North to 22°48'39" North latitude. It is included in Kolkata Metropolitan Area.</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A1CA6F32-EBED-E365-DA2C-8B7BBF63AB4E}"/>
              </a:ext>
            </a:extLst>
          </p:cNvPr>
          <p:cNvSpPr txBox="1"/>
          <p:nvPr/>
        </p:nvSpPr>
        <p:spPr>
          <a:xfrm>
            <a:off x="509157" y="435343"/>
            <a:ext cx="5471851" cy="2197012"/>
          </a:xfrm>
          <a:prstGeom prst="rect">
            <a:avLst/>
          </a:prstGeom>
          <a:noFill/>
        </p:spPr>
        <p:txBody>
          <a:bodyPr wrap="square">
            <a:spAutoFit/>
          </a:bodyPr>
          <a:lstStyle/>
          <a:p>
            <a:pPr algn="just">
              <a:lnSpc>
                <a:spcPct val="150000"/>
              </a:lnSpc>
              <a:spcAft>
                <a:spcPts val="800"/>
              </a:spcAft>
            </a:pPr>
            <a:r>
              <a:rPr lang="en-IN" sz="1600" b="1" u="sng" dirty="0">
                <a:effectLst/>
                <a:latin typeface="Times New Roman" panose="02020603050405020304" pitchFamily="18" charset="0"/>
                <a:ea typeface="Times New Roman" panose="02020603050405020304" pitchFamily="18" charset="0"/>
                <a:cs typeface="Times New Roman" panose="02020603050405020304" pitchFamily="18" charset="0"/>
              </a:rPr>
              <a:t>METHODOLOGY</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The entire work has been done by three phases:</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buFont typeface="+mj-lt"/>
              <a:buAutoNum type="romanLcPeriod"/>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Pre-field work</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buFont typeface="+mj-lt"/>
              <a:buAutoNum type="romanLcPeriod"/>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Field work</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800"/>
              </a:spcAft>
              <a:buFont typeface="+mj-lt"/>
              <a:buAutoNum type="romanLcPeriod"/>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Post field-work</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6" name="Arrow: Right 15">
            <a:extLst>
              <a:ext uri="{FF2B5EF4-FFF2-40B4-BE49-F238E27FC236}">
                <a16:creationId xmlns:a16="http://schemas.microsoft.com/office/drawing/2014/main" id="{FE55B86C-639A-CFAA-8A2B-43F310EB383F}"/>
              </a:ext>
            </a:extLst>
          </p:cNvPr>
          <p:cNvSpPr/>
          <p:nvPr/>
        </p:nvSpPr>
        <p:spPr>
          <a:xfrm>
            <a:off x="4139738" y="1787236"/>
            <a:ext cx="723207" cy="224444"/>
          </a:xfrm>
          <a:prstGeom prst="rightArrow">
            <a:avLst/>
          </a:prstGeom>
          <a:solidFill>
            <a:schemeClr val="tx1"/>
          </a:solidFill>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44537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47691BB-DB95-58B0-B82A-53EE56111771}"/>
              </a:ext>
            </a:extLst>
          </p:cNvPr>
          <p:cNvSpPr>
            <a:spLocks noGrp="1"/>
          </p:cNvSpPr>
          <p:nvPr>
            <p:ph idx="1"/>
          </p:nvPr>
        </p:nvSpPr>
        <p:spPr>
          <a:xfrm>
            <a:off x="274321" y="136525"/>
            <a:ext cx="11662756" cy="6584950"/>
          </a:xfrm>
          <a:ln w="28575">
            <a:solidFill>
              <a:schemeClr val="tx1"/>
            </a:solidFill>
          </a:ln>
        </p:spPr>
        <p:txBody>
          <a:bodyPr>
            <a:normAutofit/>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8" name="Content Placeholder 3">
            <a:extLst>
              <a:ext uri="{FF2B5EF4-FFF2-40B4-BE49-F238E27FC236}">
                <a16:creationId xmlns:a16="http://schemas.microsoft.com/office/drawing/2014/main" id="{2EA26B57-993F-EEE9-9476-BD63DD1CAE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2134" y="249383"/>
            <a:ext cx="5119586" cy="5444836"/>
          </a:xfrm>
          <a:prstGeom prst="rect">
            <a:avLst/>
          </a:prstGeom>
        </p:spPr>
      </p:pic>
      <p:sp>
        <p:nvSpPr>
          <p:cNvPr id="2" name="Slide Number Placeholder 1">
            <a:extLst>
              <a:ext uri="{FF2B5EF4-FFF2-40B4-BE49-F238E27FC236}">
                <a16:creationId xmlns:a16="http://schemas.microsoft.com/office/drawing/2014/main" id="{6A977A69-35DA-48E4-13AB-75019CAD84FA}"/>
              </a:ext>
            </a:extLst>
          </p:cNvPr>
          <p:cNvSpPr>
            <a:spLocks noGrp="1"/>
          </p:cNvSpPr>
          <p:nvPr>
            <p:ph type="sldNum" sz="quarter" idx="12"/>
          </p:nvPr>
        </p:nvSpPr>
        <p:spPr/>
        <p:txBody>
          <a:bodyPr/>
          <a:lstStyle/>
          <a:p>
            <a:fld id="{31440B65-6B95-4CE8-AEFF-788F71883C3B}" type="slidenum">
              <a:rPr lang="en-IN" smtClean="0"/>
              <a:t>5</a:t>
            </a:fld>
            <a:endParaRPr lang="en-IN"/>
          </a:p>
        </p:txBody>
      </p:sp>
      <p:sp>
        <p:nvSpPr>
          <p:cNvPr id="3" name="TextBox 2">
            <a:extLst>
              <a:ext uri="{FF2B5EF4-FFF2-40B4-BE49-F238E27FC236}">
                <a16:creationId xmlns:a16="http://schemas.microsoft.com/office/drawing/2014/main" id="{8AD92F5A-237C-C81C-6C91-A7D76A78E8A4}"/>
              </a:ext>
            </a:extLst>
          </p:cNvPr>
          <p:cNvSpPr txBox="1"/>
          <p:nvPr/>
        </p:nvSpPr>
        <p:spPr>
          <a:xfrm>
            <a:off x="3507971" y="5918662"/>
            <a:ext cx="4430684" cy="369332"/>
          </a:xfrm>
          <a:prstGeom prst="rect">
            <a:avLst/>
          </a:prstGeom>
          <a:noFill/>
          <a:ln w="19050">
            <a:solidFill>
              <a:schemeClr val="tx1"/>
            </a:solidFill>
          </a:ln>
        </p:spPr>
        <p:txBody>
          <a:bodyPr wrap="square" rtlCol="0">
            <a:spAutoFit/>
          </a:bodyPr>
          <a:lstStyle/>
          <a:p>
            <a:pPr marL="0" indent="0" algn="ctr">
              <a:buNone/>
            </a:pPr>
            <a:r>
              <a:rPr lang="en-US" sz="1800">
                <a:latin typeface="Times New Roman" panose="02020603050405020304" pitchFamily="18" charset="0"/>
                <a:cs typeface="Times New Roman" panose="02020603050405020304" pitchFamily="18" charset="0"/>
              </a:rPr>
              <a:t>Source: Census of India, computed by me</a:t>
            </a:r>
            <a:endParaRPr lang="en-IN" sz="18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B550F896-BBBE-C3CC-D22F-EE6F92C4CD7A}"/>
              </a:ext>
            </a:extLst>
          </p:cNvPr>
          <p:cNvSpPr/>
          <p:nvPr/>
        </p:nvSpPr>
        <p:spPr>
          <a:xfrm>
            <a:off x="3158836" y="249383"/>
            <a:ext cx="5311833" cy="544483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14404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190A60-CACC-68C2-298E-68075BC0E770}"/>
              </a:ext>
            </a:extLst>
          </p:cNvPr>
          <p:cNvSpPr>
            <a:spLocks noGrp="1"/>
          </p:cNvSpPr>
          <p:nvPr>
            <p:ph type="sldNum" sz="quarter" idx="12"/>
          </p:nvPr>
        </p:nvSpPr>
        <p:spPr/>
        <p:txBody>
          <a:bodyPr/>
          <a:lstStyle/>
          <a:p>
            <a:fld id="{31440B65-6B95-4CE8-AEFF-788F71883C3B}" type="slidenum">
              <a:rPr lang="en-IN" smtClean="0"/>
              <a:t>6</a:t>
            </a:fld>
            <a:endParaRPr lang="en-IN"/>
          </a:p>
        </p:txBody>
      </p:sp>
      <p:sp>
        <p:nvSpPr>
          <p:cNvPr id="5" name="Rectangle 4">
            <a:extLst>
              <a:ext uri="{FF2B5EF4-FFF2-40B4-BE49-F238E27FC236}">
                <a16:creationId xmlns:a16="http://schemas.microsoft.com/office/drawing/2014/main" id="{D522042E-9748-5243-9AB9-0B34C8556BA0}"/>
              </a:ext>
            </a:extLst>
          </p:cNvPr>
          <p:cNvSpPr/>
          <p:nvPr/>
        </p:nvSpPr>
        <p:spPr>
          <a:xfrm>
            <a:off x="232756" y="249382"/>
            <a:ext cx="11770822" cy="647209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C72F8A5-9BBF-4D9C-1A4B-1CA757D27784}"/>
              </a:ext>
            </a:extLst>
          </p:cNvPr>
          <p:cNvSpPr txBox="1"/>
          <p:nvPr/>
        </p:nvSpPr>
        <p:spPr>
          <a:xfrm>
            <a:off x="363682" y="249382"/>
            <a:ext cx="6097384" cy="463397"/>
          </a:xfrm>
          <a:prstGeom prst="rect">
            <a:avLst/>
          </a:prstGeom>
          <a:noFill/>
        </p:spPr>
        <p:txBody>
          <a:bodyPr wrap="square">
            <a:spAutoFit/>
          </a:bodyPr>
          <a:lstStyle/>
          <a:p>
            <a:pPr algn="just">
              <a:lnSpc>
                <a:spcPct val="150000"/>
              </a:lnSpc>
              <a:spcAft>
                <a:spcPts val="800"/>
              </a:spcAft>
            </a:pPr>
            <a:r>
              <a:rPr lang="en-IN" sz="1800" b="1" u="sng" kern="100" dirty="0">
                <a:effectLst/>
                <a:latin typeface="Times New Roman" panose="02020603050405020304" pitchFamily="18" charset="0"/>
                <a:ea typeface="Calibri" panose="020F0502020204030204" pitchFamily="34" charset="0"/>
                <a:cs typeface="Times New Roman" panose="02020603050405020304" pitchFamily="18" charset="0"/>
              </a:rPr>
              <a:t>Physical set up and demographical structure of Baidyabati:</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0" name="Chart 9">
            <a:extLst>
              <a:ext uri="{FF2B5EF4-FFF2-40B4-BE49-F238E27FC236}">
                <a16:creationId xmlns:a16="http://schemas.microsoft.com/office/drawing/2014/main" id="{FDB0A8EE-1BB6-BA6E-96E1-B2298D826961}"/>
              </a:ext>
            </a:extLst>
          </p:cNvPr>
          <p:cNvGraphicFramePr/>
          <p:nvPr>
            <p:extLst>
              <p:ext uri="{D42A27DB-BD31-4B8C-83A1-F6EECF244321}">
                <p14:modId xmlns:p14="http://schemas.microsoft.com/office/powerpoint/2010/main" val="888804385"/>
              </p:ext>
            </p:extLst>
          </p:nvPr>
        </p:nvGraphicFramePr>
        <p:xfrm>
          <a:off x="787010" y="986444"/>
          <a:ext cx="3865377" cy="2791736"/>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D44DA3CE-6E9E-E9E8-868A-EC8530F69667}"/>
              </a:ext>
            </a:extLst>
          </p:cNvPr>
          <p:cNvSpPr txBox="1"/>
          <p:nvPr/>
        </p:nvSpPr>
        <p:spPr>
          <a:xfrm>
            <a:off x="876717" y="4034023"/>
            <a:ext cx="3152947" cy="380938"/>
          </a:xfrm>
          <a:prstGeom prst="rect">
            <a:avLst/>
          </a:prstGeom>
          <a:noFill/>
          <a:ln w="19050">
            <a:solidFill>
              <a:schemeClr val="tx1"/>
            </a:solidFill>
          </a:ln>
        </p:spPr>
        <p:txBody>
          <a:bodyPr wrap="square" rtlCol="0">
            <a:spAutoFit/>
          </a:bodyPr>
          <a:lstStyle/>
          <a:p>
            <a:pPr algn="just">
              <a:lnSpc>
                <a:spcPct val="150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Source: Baidyabati Municipality</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49D10702-565A-D937-CAF3-869940422303}"/>
              </a:ext>
            </a:extLst>
          </p:cNvPr>
          <p:cNvSpPr txBox="1"/>
          <p:nvPr/>
        </p:nvSpPr>
        <p:spPr>
          <a:xfrm>
            <a:off x="876717" y="4670804"/>
            <a:ext cx="2726575" cy="646331"/>
          </a:xfrm>
          <a:prstGeom prst="rect">
            <a:avLst/>
          </a:prstGeom>
          <a:solidFill>
            <a:srgbClr val="76E3FF"/>
          </a:solidFill>
          <a:ln w="19050">
            <a:solidFill>
              <a:schemeClr val="tx1"/>
            </a:solidFill>
          </a:ln>
        </p:spPr>
        <p:txBody>
          <a:bodyPr wrap="square" rtlCol="0">
            <a:spAutoFit/>
          </a:bodyPr>
          <a:lstStyle/>
          <a:p>
            <a:r>
              <a:rPr lang="en-US" sz="1200" dirty="0">
                <a:latin typeface="Times New Roman" panose="02020603050405020304" pitchFamily="18" charset="0"/>
                <a:cs typeface="Times New Roman" panose="02020603050405020304" pitchFamily="18" charset="0"/>
              </a:rPr>
              <a:t>AREA OF BAIDYABATI- 12.09 sq.km</a:t>
            </a:r>
          </a:p>
          <a:p>
            <a:r>
              <a:rPr lang="en-US" sz="1200" dirty="0">
                <a:latin typeface="Times New Roman" panose="02020603050405020304" pitchFamily="18" charset="0"/>
                <a:cs typeface="Times New Roman" panose="02020603050405020304" pitchFamily="18" charset="0"/>
              </a:rPr>
              <a:t>AREA OF WARD 9- 1.2 sq.km</a:t>
            </a:r>
          </a:p>
          <a:p>
            <a:r>
              <a:rPr lang="en-US" sz="1200" dirty="0">
                <a:latin typeface="Times New Roman" panose="02020603050405020304" pitchFamily="18" charset="0"/>
                <a:cs typeface="Times New Roman" panose="02020603050405020304" pitchFamily="18" charset="0"/>
              </a:rPr>
              <a:t>AREA OF WARD 17- 2.7 sq.km</a:t>
            </a:r>
            <a:endParaRPr lang="en-IN" sz="1200" dirty="0">
              <a:latin typeface="Times New Roman" panose="02020603050405020304" pitchFamily="18" charset="0"/>
              <a:cs typeface="Times New Roman" panose="02020603050405020304" pitchFamily="18" charset="0"/>
            </a:endParaRPr>
          </a:p>
        </p:txBody>
      </p:sp>
      <p:graphicFrame>
        <p:nvGraphicFramePr>
          <p:cNvPr id="15" name="Chart 14">
            <a:extLst>
              <a:ext uri="{FF2B5EF4-FFF2-40B4-BE49-F238E27FC236}">
                <a16:creationId xmlns:a16="http://schemas.microsoft.com/office/drawing/2014/main" id="{9653D38F-4C84-66E4-41AF-CF33ACA4286B}"/>
              </a:ext>
            </a:extLst>
          </p:cNvPr>
          <p:cNvGraphicFramePr/>
          <p:nvPr>
            <p:extLst>
              <p:ext uri="{D42A27DB-BD31-4B8C-83A1-F6EECF244321}">
                <p14:modId xmlns:p14="http://schemas.microsoft.com/office/powerpoint/2010/main" val="1632035633"/>
              </p:ext>
            </p:extLst>
          </p:nvPr>
        </p:nvGraphicFramePr>
        <p:xfrm>
          <a:off x="4907103" y="986444"/>
          <a:ext cx="3848558" cy="2791736"/>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6E0D34B5-57D6-58E2-9A7A-231C19F06C7B}"/>
              </a:ext>
            </a:extLst>
          </p:cNvPr>
          <p:cNvSpPr txBox="1"/>
          <p:nvPr/>
        </p:nvSpPr>
        <p:spPr>
          <a:xfrm>
            <a:off x="4907104" y="3846984"/>
            <a:ext cx="3420878" cy="368755"/>
          </a:xfrm>
          <a:prstGeom prst="rect">
            <a:avLst/>
          </a:prstGeom>
          <a:noFill/>
          <a:ln w="19050">
            <a:solidFill>
              <a:schemeClr val="tx1"/>
            </a:solidFill>
          </a:ln>
        </p:spPr>
        <p:txBody>
          <a:bodyPr wrap="square" rtlCol="0">
            <a:spAutoFit/>
          </a:bodyPr>
          <a:lstStyle/>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Source: Census of India 2011&amp;2021</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FB04BBB6-4CCD-FC87-00E4-10CC0D6290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75908" y="2272184"/>
            <a:ext cx="2499360" cy="3149600"/>
          </a:xfrm>
          <a:prstGeom prst="rect">
            <a:avLst/>
          </a:prstGeom>
        </p:spPr>
      </p:pic>
      <p:sp>
        <p:nvSpPr>
          <p:cNvPr id="18" name="Rectangle 17">
            <a:extLst>
              <a:ext uri="{FF2B5EF4-FFF2-40B4-BE49-F238E27FC236}">
                <a16:creationId xmlns:a16="http://schemas.microsoft.com/office/drawing/2014/main" id="{3AB564EE-30F2-F00F-A7AE-C20494BFA0C8}"/>
              </a:ext>
            </a:extLst>
          </p:cNvPr>
          <p:cNvSpPr/>
          <p:nvPr/>
        </p:nvSpPr>
        <p:spPr>
          <a:xfrm>
            <a:off x="9010377" y="2088397"/>
            <a:ext cx="2830423" cy="351717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005605D2-4664-5968-CD16-5A6C9EBB0F4B}"/>
              </a:ext>
            </a:extLst>
          </p:cNvPr>
          <p:cNvSpPr txBox="1"/>
          <p:nvPr/>
        </p:nvSpPr>
        <p:spPr>
          <a:xfrm>
            <a:off x="8755661" y="5704627"/>
            <a:ext cx="3085139" cy="429541"/>
          </a:xfrm>
          <a:prstGeom prst="rect">
            <a:avLst/>
          </a:prstGeom>
          <a:noFill/>
          <a:ln w="19050">
            <a:solidFill>
              <a:schemeClr val="tx1"/>
            </a:solidFill>
          </a:ln>
        </p:spPr>
        <p:txBody>
          <a:bodyPr wrap="square" rtlCol="0">
            <a:spAutoFit/>
          </a:bodyPr>
          <a:lstStyle/>
          <a:p>
            <a:pPr>
              <a:lnSpc>
                <a:spcPct val="107000"/>
              </a:lnSpc>
              <a:spcAft>
                <a:spcPts val="800"/>
              </a:spcAft>
            </a:pPr>
            <a:r>
              <a:rPr lang="en-US" sz="1050" b="1" dirty="0">
                <a:effectLst/>
                <a:latin typeface="Times New Roman" panose="02020603050405020304" pitchFamily="18" charset="0"/>
                <a:ea typeface="Times New Roman" panose="02020603050405020304" pitchFamily="18" charset="0"/>
                <a:cs typeface="Times New Roman" panose="02020603050405020304" pitchFamily="18" charset="0"/>
              </a:rPr>
              <a:t>Photo.2: Collect information from ward no 17, 145/15 N.C.B Road</a:t>
            </a:r>
            <a:endParaRPr lang="en-IN" sz="105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5083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77037D-25F2-424A-B064-B93BBE729BCB}"/>
              </a:ext>
            </a:extLst>
          </p:cNvPr>
          <p:cNvSpPr>
            <a:spLocks noGrp="1"/>
          </p:cNvSpPr>
          <p:nvPr>
            <p:ph type="sldNum" sz="quarter" idx="12"/>
          </p:nvPr>
        </p:nvSpPr>
        <p:spPr/>
        <p:txBody>
          <a:bodyPr/>
          <a:lstStyle/>
          <a:p>
            <a:fld id="{31440B65-6B95-4CE8-AEFF-788F71883C3B}" type="slidenum">
              <a:rPr lang="en-IN" smtClean="0"/>
              <a:t>7</a:t>
            </a:fld>
            <a:endParaRPr lang="en-IN"/>
          </a:p>
        </p:txBody>
      </p:sp>
      <p:sp>
        <p:nvSpPr>
          <p:cNvPr id="3" name="Rectangle 2">
            <a:extLst>
              <a:ext uri="{FF2B5EF4-FFF2-40B4-BE49-F238E27FC236}">
                <a16:creationId xmlns:a16="http://schemas.microsoft.com/office/drawing/2014/main" id="{1BE6B1B9-833D-109B-E41C-F4778ABC4620}"/>
              </a:ext>
            </a:extLst>
          </p:cNvPr>
          <p:cNvSpPr/>
          <p:nvPr/>
        </p:nvSpPr>
        <p:spPr>
          <a:xfrm>
            <a:off x="221064" y="231111"/>
            <a:ext cx="11696616" cy="649036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Chart 3">
            <a:extLst>
              <a:ext uri="{FF2B5EF4-FFF2-40B4-BE49-F238E27FC236}">
                <a16:creationId xmlns:a16="http://schemas.microsoft.com/office/drawing/2014/main" id="{1FC1DD55-BE9C-29C2-086C-0DB798A053F3}"/>
              </a:ext>
            </a:extLst>
          </p:cNvPr>
          <p:cNvGraphicFramePr/>
          <p:nvPr>
            <p:extLst>
              <p:ext uri="{D42A27DB-BD31-4B8C-83A1-F6EECF244321}">
                <p14:modId xmlns:p14="http://schemas.microsoft.com/office/powerpoint/2010/main" val="780697180"/>
              </p:ext>
            </p:extLst>
          </p:nvPr>
        </p:nvGraphicFramePr>
        <p:xfrm>
          <a:off x="1050054" y="358056"/>
          <a:ext cx="4968910" cy="2314805"/>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85386D84-14AD-7856-EE7D-B44D64606966}"/>
              </a:ext>
            </a:extLst>
          </p:cNvPr>
          <p:cNvSpPr txBox="1"/>
          <p:nvPr/>
        </p:nvSpPr>
        <p:spPr>
          <a:xfrm>
            <a:off x="1050054" y="2799806"/>
            <a:ext cx="3315956" cy="380938"/>
          </a:xfrm>
          <a:prstGeom prst="rect">
            <a:avLst/>
          </a:prstGeom>
          <a:noFill/>
          <a:ln w="19050">
            <a:solidFill>
              <a:schemeClr val="tx1"/>
            </a:solidFill>
          </a:ln>
        </p:spPr>
        <p:txBody>
          <a:bodyPr wrap="square" rtlCol="0">
            <a:spAutoFit/>
          </a:bodyPr>
          <a:lstStyle/>
          <a:p>
            <a:pPr algn="just">
              <a:lnSpc>
                <a:spcPct val="150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Source- Census of India 2001,2011,2021</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6" name="Chart 5">
            <a:extLst>
              <a:ext uri="{FF2B5EF4-FFF2-40B4-BE49-F238E27FC236}">
                <a16:creationId xmlns:a16="http://schemas.microsoft.com/office/drawing/2014/main" id="{05FE3016-9339-F15C-491B-6B3EB0AFF8AA}"/>
              </a:ext>
            </a:extLst>
          </p:cNvPr>
          <p:cNvGraphicFramePr/>
          <p:nvPr>
            <p:extLst>
              <p:ext uri="{D42A27DB-BD31-4B8C-83A1-F6EECF244321}">
                <p14:modId xmlns:p14="http://schemas.microsoft.com/office/powerpoint/2010/main" val="336133959"/>
              </p:ext>
            </p:extLst>
          </p:nvPr>
        </p:nvGraphicFramePr>
        <p:xfrm>
          <a:off x="7315200" y="358056"/>
          <a:ext cx="3826745" cy="231775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CAF460F2-99A7-CB85-4F23-7866FB2A4BAC}"/>
              </a:ext>
            </a:extLst>
          </p:cNvPr>
          <p:cNvSpPr txBox="1"/>
          <p:nvPr/>
        </p:nvSpPr>
        <p:spPr>
          <a:xfrm>
            <a:off x="7315200" y="2799806"/>
            <a:ext cx="3495040" cy="307777"/>
          </a:xfrm>
          <a:prstGeom prst="rect">
            <a:avLst/>
          </a:prstGeom>
          <a:noFill/>
          <a:ln w="19050">
            <a:solidFill>
              <a:schemeClr val="tx1"/>
            </a:solidFill>
          </a:ln>
        </p:spPr>
        <p:txBody>
          <a:bodyPr wrap="square" rtlCol="0">
            <a:spAutoFit/>
          </a:bodyPr>
          <a:lstStyle/>
          <a:p>
            <a:r>
              <a:rPr lang="en-IN" sz="1400" dirty="0">
                <a:effectLst/>
                <a:latin typeface="Times New Roman" panose="02020603050405020304" pitchFamily="18" charset="0"/>
                <a:ea typeface="Calibri" panose="020F0502020204030204" pitchFamily="34" charset="0"/>
              </a:rPr>
              <a:t>Source: Census of India 2001,2011,2021</a:t>
            </a:r>
            <a:endParaRPr lang="en-IN" sz="1400" dirty="0"/>
          </a:p>
        </p:txBody>
      </p:sp>
      <p:graphicFrame>
        <p:nvGraphicFramePr>
          <p:cNvPr id="9" name="Chart 8">
            <a:extLst>
              <a:ext uri="{FF2B5EF4-FFF2-40B4-BE49-F238E27FC236}">
                <a16:creationId xmlns:a16="http://schemas.microsoft.com/office/drawing/2014/main" id="{03ADCD1D-F6E4-A3A6-C4D6-5B97C97805BA}"/>
              </a:ext>
            </a:extLst>
          </p:cNvPr>
          <p:cNvGraphicFramePr/>
          <p:nvPr>
            <p:extLst>
              <p:ext uri="{D42A27DB-BD31-4B8C-83A1-F6EECF244321}">
                <p14:modId xmlns:p14="http://schemas.microsoft.com/office/powerpoint/2010/main" val="516706704"/>
              </p:ext>
            </p:extLst>
          </p:nvPr>
        </p:nvGraphicFramePr>
        <p:xfrm>
          <a:off x="997384" y="3493207"/>
          <a:ext cx="5021580" cy="2407920"/>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a:extLst>
              <a:ext uri="{FF2B5EF4-FFF2-40B4-BE49-F238E27FC236}">
                <a16:creationId xmlns:a16="http://schemas.microsoft.com/office/drawing/2014/main" id="{45FE977D-6966-7A46-EF00-4C5810B45B39}"/>
              </a:ext>
            </a:extLst>
          </p:cNvPr>
          <p:cNvSpPr txBox="1"/>
          <p:nvPr/>
        </p:nvSpPr>
        <p:spPr>
          <a:xfrm>
            <a:off x="1099876" y="6061902"/>
            <a:ext cx="3315956" cy="380938"/>
          </a:xfrm>
          <a:prstGeom prst="rect">
            <a:avLst/>
          </a:prstGeom>
          <a:noFill/>
          <a:ln w="19050">
            <a:solidFill>
              <a:schemeClr val="tx1"/>
            </a:solidFill>
          </a:ln>
        </p:spPr>
        <p:txBody>
          <a:bodyPr wrap="square" rtlCol="0">
            <a:spAutoFit/>
          </a:bodyPr>
          <a:lstStyle/>
          <a:p>
            <a:pPr algn="just">
              <a:lnSpc>
                <a:spcPct val="150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Source- Census of India 2001,2011,2021</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1" name="Chart 10">
            <a:extLst>
              <a:ext uri="{FF2B5EF4-FFF2-40B4-BE49-F238E27FC236}">
                <a16:creationId xmlns:a16="http://schemas.microsoft.com/office/drawing/2014/main" id="{6C5C03CF-AB1F-D14E-BF87-5E041226FEA9}"/>
              </a:ext>
            </a:extLst>
          </p:cNvPr>
          <p:cNvGraphicFramePr/>
          <p:nvPr>
            <p:extLst>
              <p:ext uri="{D42A27DB-BD31-4B8C-83A1-F6EECF244321}">
                <p14:modId xmlns:p14="http://schemas.microsoft.com/office/powerpoint/2010/main" val="3002755322"/>
              </p:ext>
            </p:extLst>
          </p:nvPr>
        </p:nvGraphicFramePr>
        <p:xfrm>
          <a:off x="7315200" y="3397871"/>
          <a:ext cx="3879416" cy="2503255"/>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 Box 4">
            <a:extLst>
              <a:ext uri="{FF2B5EF4-FFF2-40B4-BE49-F238E27FC236}">
                <a16:creationId xmlns:a16="http://schemas.microsoft.com/office/drawing/2014/main" id="{08C76C33-3ABB-50AC-F452-0CFBA0BE0F4C}"/>
              </a:ext>
            </a:extLst>
          </p:cNvPr>
          <p:cNvSpPr txBox="1"/>
          <p:nvPr/>
        </p:nvSpPr>
        <p:spPr>
          <a:xfrm>
            <a:off x="7366000" y="5991457"/>
            <a:ext cx="2387600" cy="451383"/>
          </a:xfrm>
          <a:prstGeom prst="rect">
            <a:avLst/>
          </a:prstGeom>
          <a:solidFill>
            <a:schemeClr val="lt1"/>
          </a:solidFill>
          <a:ln w="1905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50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Source: Primary survey</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004718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72D66A-4F26-22EE-891C-844DF05ECD55}"/>
              </a:ext>
            </a:extLst>
          </p:cNvPr>
          <p:cNvSpPr>
            <a:spLocks noGrp="1"/>
          </p:cNvSpPr>
          <p:nvPr>
            <p:ph type="sldNum" sz="quarter" idx="12"/>
          </p:nvPr>
        </p:nvSpPr>
        <p:spPr/>
        <p:txBody>
          <a:bodyPr/>
          <a:lstStyle/>
          <a:p>
            <a:fld id="{31440B65-6B95-4CE8-AEFF-788F71883C3B}" type="slidenum">
              <a:rPr lang="en-IN" smtClean="0"/>
              <a:t>8</a:t>
            </a:fld>
            <a:endParaRPr lang="en-IN"/>
          </a:p>
        </p:txBody>
      </p:sp>
      <p:sp>
        <p:nvSpPr>
          <p:cNvPr id="3" name="Rectangle 2">
            <a:extLst>
              <a:ext uri="{FF2B5EF4-FFF2-40B4-BE49-F238E27FC236}">
                <a16:creationId xmlns:a16="http://schemas.microsoft.com/office/drawing/2014/main" id="{7E61AAA5-F9D6-70D8-CAC7-98083283D1CC}"/>
              </a:ext>
            </a:extLst>
          </p:cNvPr>
          <p:cNvSpPr/>
          <p:nvPr/>
        </p:nvSpPr>
        <p:spPr>
          <a:xfrm>
            <a:off x="274320" y="136525"/>
            <a:ext cx="11653520" cy="6487795"/>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16240451-341F-FA03-0116-6CC9CCF6ABE2}"/>
              </a:ext>
            </a:extLst>
          </p:cNvPr>
          <p:cNvSpPr txBox="1"/>
          <p:nvPr/>
        </p:nvSpPr>
        <p:spPr>
          <a:xfrm>
            <a:off x="568036" y="136525"/>
            <a:ext cx="11277600" cy="1261307"/>
          </a:xfrm>
          <a:prstGeom prst="rect">
            <a:avLst/>
          </a:prstGeom>
          <a:noFill/>
        </p:spPr>
        <p:txBody>
          <a:bodyPr wrap="square">
            <a:spAutoFit/>
          </a:bodyPr>
          <a:lstStyle/>
          <a:p>
            <a:pPr algn="ctr">
              <a:lnSpc>
                <a:spcPct val="107000"/>
              </a:lnSpc>
              <a:spcAft>
                <a:spcPts val="800"/>
              </a:spcAft>
            </a:pPr>
            <a:r>
              <a:rPr lang="en-IN" sz="1800" b="1" u="sng" kern="100" dirty="0">
                <a:effectLst/>
                <a:latin typeface="Times New Roman" panose="02020603050405020304" pitchFamily="18" charset="0"/>
                <a:ea typeface="Calibri" panose="020F0502020204030204" pitchFamily="34" charset="0"/>
                <a:cs typeface="Times New Roman" panose="02020603050405020304" pitchFamily="18" charset="0"/>
              </a:rPr>
              <a:t>Objective-1</a:t>
            </a:r>
          </a:p>
          <a:p>
            <a:pPr algn="just">
              <a:lnSpc>
                <a:spcPct val="107000"/>
              </a:lnSpc>
              <a:spcAft>
                <a:spcPts val="800"/>
              </a:spcAft>
            </a:pPr>
            <a:r>
              <a:rPr lang="en-IN" sz="1800" b="1" u="sng" kern="100" dirty="0">
                <a:effectLst/>
                <a:latin typeface="Times New Roman" panose="02020603050405020304" pitchFamily="18" charset="0"/>
                <a:ea typeface="Calibri" panose="020F0502020204030204" pitchFamily="34" charset="0"/>
                <a:cs typeface="Times New Roman" panose="02020603050405020304" pitchFamily="18" charset="0"/>
              </a:rPr>
              <a:t> Analysis of the landuse and landcover changes</a:t>
            </a:r>
            <a:r>
              <a:rPr lang="en-IN" b="1" u="sng" kern="100" dirty="0">
                <a:latin typeface="Times New Roman" panose="02020603050405020304" pitchFamily="18" charset="0"/>
                <a:ea typeface="Calibri" panose="020F0502020204030204" pitchFamily="34" charset="0"/>
                <a:cs typeface="Times New Roman" panose="02020603050405020304" pitchFamily="18" charset="0"/>
              </a:rPr>
              <a:t> </a:t>
            </a:r>
            <a:r>
              <a:rPr lang="en-IN" sz="1800" b="1" u="sng" kern="100" dirty="0">
                <a:effectLst/>
                <a:latin typeface="Times New Roman" panose="02020603050405020304" pitchFamily="18" charset="0"/>
                <a:ea typeface="Calibri" panose="020F0502020204030204" pitchFamily="34" charset="0"/>
                <a:cs typeface="Times New Roman" panose="02020603050405020304" pitchFamily="18" charset="0"/>
              </a:rPr>
              <a:t>in Baidyabati 2001, 2011, &amp; 2021:</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b="1" u="sng" kern="100" dirty="0">
                <a:effectLst/>
                <a:latin typeface="Times New Roman" panose="02020603050405020304" pitchFamily="18" charset="0"/>
                <a:ea typeface="Calibri" panose="020F0502020204030204" pitchFamily="34" charset="0"/>
                <a:cs typeface="Times New Roman" panose="02020603050405020304" pitchFamily="18" charset="0"/>
              </a:rPr>
              <a:t>Table-1: Satellite Imagery Dataset</a:t>
            </a:r>
            <a:endParaRPr lang="en-IN" sz="1600" u="sng"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9" name="Table 8">
            <a:extLst>
              <a:ext uri="{FF2B5EF4-FFF2-40B4-BE49-F238E27FC236}">
                <a16:creationId xmlns:a16="http://schemas.microsoft.com/office/drawing/2014/main" id="{BD9B68BC-2E3F-127A-C118-15EA23FED9D5}"/>
              </a:ext>
            </a:extLst>
          </p:cNvPr>
          <p:cNvGraphicFramePr>
            <a:graphicFrameLocks noGrp="1"/>
          </p:cNvGraphicFramePr>
          <p:nvPr>
            <p:extLst>
              <p:ext uri="{D42A27DB-BD31-4B8C-83A1-F6EECF244321}">
                <p14:modId xmlns:p14="http://schemas.microsoft.com/office/powerpoint/2010/main" val="4276665299"/>
              </p:ext>
            </p:extLst>
          </p:nvPr>
        </p:nvGraphicFramePr>
        <p:xfrm>
          <a:off x="1883987" y="2214687"/>
          <a:ext cx="7759700" cy="3211004"/>
        </p:xfrm>
        <a:graphic>
          <a:graphicData uri="http://schemas.openxmlformats.org/drawingml/2006/table">
            <a:tbl>
              <a:tblPr firstRow="1" firstCol="1" bandRow="1">
                <a:tableStyleId>{5C22544A-7EE6-4342-B048-85BDC9FD1C3A}</a:tableStyleId>
              </a:tblPr>
              <a:tblGrid>
                <a:gridCol w="1049143">
                  <a:extLst>
                    <a:ext uri="{9D8B030D-6E8A-4147-A177-3AD203B41FA5}">
                      <a16:colId xmlns:a16="http://schemas.microsoft.com/office/drawing/2014/main" val="2939782210"/>
                    </a:ext>
                  </a:extLst>
                </a:gridCol>
                <a:gridCol w="1780704">
                  <a:extLst>
                    <a:ext uri="{9D8B030D-6E8A-4147-A177-3AD203B41FA5}">
                      <a16:colId xmlns:a16="http://schemas.microsoft.com/office/drawing/2014/main" val="487858881"/>
                    </a:ext>
                  </a:extLst>
                </a:gridCol>
                <a:gridCol w="818487">
                  <a:extLst>
                    <a:ext uri="{9D8B030D-6E8A-4147-A177-3AD203B41FA5}">
                      <a16:colId xmlns:a16="http://schemas.microsoft.com/office/drawing/2014/main" val="3676846449"/>
                    </a:ext>
                  </a:extLst>
                </a:gridCol>
                <a:gridCol w="1241931">
                  <a:extLst>
                    <a:ext uri="{9D8B030D-6E8A-4147-A177-3AD203B41FA5}">
                      <a16:colId xmlns:a16="http://schemas.microsoft.com/office/drawing/2014/main" val="3398219414"/>
                    </a:ext>
                  </a:extLst>
                </a:gridCol>
                <a:gridCol w="1101643">
                  <a:extLst>
                    <a:ext uri="{9D8B030D-6E8A-4147-A177-3AD203B41FA5}">
                      <a16:colId xmlns:a16="http://schemas.microsoft.com/office/drawing/2014/main" val="2507563676"/>
                    </a:ext>
                  </a:extLst>
                </a:gridCol>
                <a:gridCol w="1767792">
                  <a:extLst>
                    <a:ext uri="{9D8B030D-6E8A-4147-A177-3AD203B41FA5}">
                      <a16:colId xmlns:a16="http://schemas.microsoft.com/office/drawing/2014/main" val="1725003325"/>
                    </a:ext>
                  </a:extLst>
                </a:gridCol>
              </a:tblGrid>
              <a:tr h="1327763">
                <a:tc>
                  <a:txBody>
                    <a:bodyPr/>
                    <a:lstStyle/>
                    <a:p>
                      <a:pPr algn="just">
                        <a:lnSpc>
                          <a:spcPct val="150000"/>
                        </a:lnSpc>
                        <a:spcAft>
                          <a:spcPts val="800"/>
                        </a:spcAft>
                      </a:pPr>
                      <a:r>
                        <a:rPr lang="en-IN" sz="1200" kern="100" dirty="0">
                          <a:effectLst/>
                        </a:rPr>
                        <a:t>Satellite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IN" sz="1200" kern="100">
                          <a:effectLst/>
                        </a:rPr>
                        <a:t>Date of Acquisition</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IN" sz="1200" kern="100">
                          <a:effectLst/>
                        </a:rPr>
                        <a:t>Sensor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IN" sz="1200" kern="100">
                          <a:effectLst/>
                        </a:rPr>
                        <a:t>Path/Row</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IN" sz="1200" kern="100">
                          <a:effectLst/>
                        </a:rPr>
                        <a:t>Spatial Resolution</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IN" sz="1200" kern="100" dirty="0">
                          <a:effectLst/>
                        </a:rPr>
                        <a:t>Source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77825545"/>
                  </a:ext>
                </a:extLst>
              </a:tr>
              <a:tr h="627747">
                <a:tc>
                  <a:txBody>
                    <a:bodyPr/>
                    <a:lstStyle/>
                    <a:p>
                      <a:pPr algn="just">
                        <a:lnSpc>
                          <a:spcPct val="150000"/>
                        </a:lnSpc>
                        <a:spcAft>
                          <a:spcPts val="800"/>
                        </a:spcAft>
                      </a:pPr>
                      <a:r>
                        <a:rPr lang="en-IN" sz="1200" kern="100">
                          <a:effectLst/>
                        </a:rPr>
                        <a:t>Landsat 5</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IN" sz="1200" kern="100">
                          <a:effectLst/>
                        </a:rPr>
                        <a:t>2001-02-13</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IN" sz="1200" kern="100">
                          <a:effectLst/>
                        </a:rPr>
                        <a:t>TM</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IN" sz="1200" kern="100">
                          <a:effectLst/>
                        </a:rPr>
                        <a:t>139/41,42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IN" sz="1200" kern="100">
                          <a:effectLst/>
                        </a:rPr>
                        <a:t>30 M</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3">
                  <a:txBody>
                    <a:bodyPr/>
                    <a:lstStyle/>
                    <a:p>
                      <a:pPr algn="just">
                        <a:lnSpc>
                          <a:spcPct val="150000"/>
                        </a:lnSpc>
                        <a:spcAft>
                          <a:spcPts val="800"/>
                        </a:spcAft>
                      </a:pPr>
                      <a:r>
                        <a:rPr lang="en-IN" sz="1200" kern="100" dirty="0">
                          <a:effectLst/>
                        </a:rPr>
                        <a:t>USGS GLOVIS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45323718"/>
                  </a:ext>
                </a:extLst>
              </a:tr>
              <a:tr h="627747">
                <a:tc>
                  <a:txBody>
                    <a:bodyPr/>
                    <a:lstStyle/>
                    <a:p>
                      <a:pPr algn="just">
                        <a:lnSpc>
                          <a:spcPct val="150000"/>
                        </a:lnSpc>
                        <a:spcAft>
                          <a:spcPts val="800"/>
                        </a:spcAft>
                      </a:pPr>
                      <a:r>
                        <a:rPr lang="en-IN" sz="1200" kern="100">
                          <a:effectLst/>
                        </a:rPr>
                        <a:t>Landsat 5</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IN" sz="1200" kern="100">
                          <a:effectLst/>
                        </a:rPr>
                        <a:t>2011-02-09</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IN" sz="1200" kern="100">
                          <a:effectLst/>
                        </a:rPr>
                        <a:t>TM</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IN" sz="1200" kern="100">
                          <a:effectLst/>
                        </a:rPr>
                        <a:t>139/41,42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IN" sz="1200" kern="100">
                          <a:effectLst/>
                        </a:rPr>
                        <a:t>30 M</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vMerge="1">
                  <a:txBody>
                    <a:bodyPr/>
                    <a:lstStyle/>
                    <a:p>
                      <a:endParaRPr lang="en-IN"/>
                    </a:p>
                  </a:txBody>
                  <a:tcPr/>
                </a:tc>
                <a:extLst>
                  <a:ext uri="{0D108BD9-81ED-4DB2-BD59-A6C34878D82A}">
                    <a16:rowId xmlns:a16="http://schemas.microsoft.com/office/drawing/2014/main" val="1432360163"/>
                  </a:ext>
                </a:extLst>
              </a:tr>
              <a:tr h="627747">
                <a:tc>
                  <a:txBody>
                    <a:bodyPr/>
                    <a:lstStyle/>
                    <a:p>
                      <a:pPr algn="just">
                        <a:lnSpc>
                          <a:spcPct val="150000"/>
                        </a:lnSpc>
                        <a:spcAft>
                          <a:spcPts val="800"/>
                        </a:spcAft>
                      </a:pPr>
                      <a:r>
                        <a:rPr lang="en-IN" sz="1200" kern="100">
                          <a:effectLst/>
                        </a:rPr>
                        <a:t>Landsat 8</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IN" sz="1200" kern="100">
                          <a:effectLst/>
                        </a:rPr>
                        <a:t>2021-11-07</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IN" sz="1200" kern="100">
                          <a:effectLst/>
                        </a:rPr>
                        <a:t>OLI</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IN" sz="1200" kern="100">
                          <a:effectLst/>
                        </a:rPr>
                        <a:t>139/41,42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IN" sz="1200" kern="100" dirty="0">
                          <a:effectLst/>
                        </a:rPr>
                        <a:t>30 M</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vMerge="1">
                  <a:txBody>
                    <a:bodyPr/>
                    <a:lstStyle/>
                    <a:p>
                      <a:endParaRPr lang="en-IN"/>
                    </a:p>
                  </a:txBody>
                  <a:tcPr/>
                </a:tc>
                <a:extLst>
                  <a:ext uri="{0D108BD9-81ED-4DB2-BD59-A6C34878D82A}">
                    <a16:rowId xmlns:a16="http://schemas.microsoft.com/office/drawing/2014/main" val="2012197297"/>
                  </a:ext>
                </a:extLst>
              </a:tr>
            </a:tbl>
          </a:graphicData>
        </a:graphic>
      </p:graphicFrame>
      <p:sp>
        <p:nvSpPr>
          <p:cNvPr id="10" name="Rectangle 9">
            <a:extLst>
              <a:ext uri="{FF2B5EF4-FFF2-40B4-BE49-F238E27FC236}">
                <a16:creationId xmlns:a16="http://schemas.microsoft.com/office/drawing/2014/main" id="{209E52FD-7A4F-271D-2A23-24725E715293}"/>
              </a:ext>
            </a:extLst>
          </p:cNvPr>
          <p:cNvSpPr/>
          <p:nvPr/>
        </p:nvSpPr>
        <p:spPr>
          <a:xfrm>
            <a:off x="1408430" y="1943607"/>
            <a:ext cx="8544560" cy="3866967"/>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C37F48B6-0755-17D3-05CA-995B39FB7BBC}"/>
              </a:ext>
            </a:extLst>
          </p:cNvPr>
          <p:cNvSpPr txBox="1"/>
          <p:nvPr/>
        </p:nvSpPr>
        <p:spPr>
          <a:xfrm>
            <a:off x="2815244" y="5954230"/>
            <a:ext cx="3688080" cy="374077"/>
          </a:xfrm>
          <a:prstGeom prst="rect">
            <a:avLst/>
          </a:prstGeom>
          <a:noFill/>
          <a:ln w="19050">
            <a:solidFill>
              <a:schemeClr val="tx1"/>
            </a:solidFill>
          </a:ln>
        </p:spPr>
        <p:txBody>
          <a:bodyPr wrap="square">
            <a:spAutoFit/>
          </a:bodyPr>
          <a:lstStyle/>
          <a:p>
            <a:pPr marL="266700"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Source: USGS,</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QGIS-3.10,3.28</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42805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00DAA3-39B3-80C9-A437-98C3E5B84F61}"/>
              </a:ext>
            </a:extLst>
          </p:cNvPr>
          <p:cNvSpPr/>
          <p:nvPr/>
        </p:nvSpPr>
        <p:spPr>
          <a:xfrm>
            <a:off x="233680" y="223520"/>
            <a:ext cx="11714480" cy="641096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B113E538-D8E2-0ACF-852A-067A23D81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62" y="928690"/>
            <a:ext cx="3692783" cy="5014280"/>
          </a:xfrm>
          <a:prstGeom prst="rect">
            <a:avLst/>
          </a:prstGeom>
        </p:spPr>
      </p:pic>
      <p:sp>
        <p:nvSpPr>
          <p:cNvPr id="5" name="Rectangle 4">
            <a:extLst>
              <a:ext uri="{FF2B5EF4-FFF2-40B4-BE49-F238E27FC236}">
                <a16:creationId xmlns:a16="http://schemas.microsoft.com/office/drawing/2014/main" id="{3BC4AA04-A4F0-177A-DF78-F243F4B8E0CE}"/>
              </a:ext>
            </a:extLst>
          </p:cNvPr>
          <p:cNvSpPr/>
          <p:nvPr/>
        </p:nvSpPr>
        <p:spPr>
          <a:xfrm>
            <a:off x="310262" y="813746"/>
            <a:ext cx="3768977" cy="5347335"/>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1B5C033-28F6-E426-7CA9-39FCEE2F36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3382" y="822827"/>
            <a:ext cx="3586480" cy="5157402"/>
          </a:xfrm>
          <a:prstGeom prst="rect">
            <a:avLst/>
          </a:prstGeom>
        </p:spPr>
      </p:pic>
      <p:sp>
        <p:nvSpPr>
          <p:cNvPr id="8" name="Rectangle 7">
            <a:extLst>
              <a:ext uri="{FF2B5EF4-FFF2-40B4-BE49-F238E27FC236}">
                <a16:creationId xmlns:a16="http://schemas.microsoft.com/office/drawing/2014/main" id="{D1EC9BAA-63C0-088E-36BA-9E1CF48924E5}"/>
              </a:ext>
            </a:extLst>
          </p:cNvPr>
          <p:cNvSpPr/>
          <p:nvPr/>
        </p:nvSpPr>
        <p:spPr>
          <a:xfrm>
            <a:off x="4627880" y="618604"/>
            <a:ext cx="3586480" cy="5364480"/>
          </a:xfrm>
          <a:prstGeom prst="rect">
            <a:avLst/>
          </a:prstGeom>
          <a:noFill/>
          <a:ln w="19050">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17FEEBC-4A7B-8627-EB6D-EA8933B2F0A6}"/>
              </a:ext>
            </a:extLst>
          </p:cNvPr>
          <p:cNvSpPr/>
          <p:nvPr/>
        </p:nvSpPr>
        <p:spPr>
          <a:xfrm>
            <a:off x="4193542" y="748461"/>
            <a:ext cx="3667760" cy="5286712"/>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3A593DBD-713A-BFDD-DB87-5B72A6C0DD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2101" y="859536"/>
            <a:ext cx="3802380" cy="5379976"/>
          </a:xfrm>
          <a:prstGeom prst="rect">
            <a:avLst/>
          </a:prstGeom>
        </p:spPr>
      </p:pic>
      <p:sp>
        <p:nvSpPr>
          <p:cNvPr id="11" name="Rectangle 10">
            <a:extLst>
              <a:ext uri="{FF2B5EF4-FFF2-40B4-BE49-F238E27FC236}">
                <a16:creationId xmlns:a16="http://schemas.microsoft.com/office/drawing/2014/main" id="{8A658A51-500B-7FE8-4EF1-CEED67224587}"/>
              </a:ext>
            </a:extLst>
          </p:cNvPr>
          <p:cNvSpPr/>
          <p:nvPr/>
        </p:nvSpPr>
        <p:spPr>
          <a:xfrm>
            <a:off x="7975605" y="763079"/>
            <a:ext cx="3782058" cy="5331839"/>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5CDAC9D3-3E92-A104-64BA-AAB2F7F8FC6D}"/>
              </a:ext>
            </a:extLst>
          </p:cNvPr>
          <p:cNvSpPr txBox="1"/>
          <p:nvPr/>
        </p:nvSpPr>
        <p:spPr>
          <a:xfrm>
            <a:off x="4193542" y="6137213"/>
            <a:ext cx="3586480" cy="369332"/>
          </a:xfrm>
          <a:prstGeom prst="rect">
            <a:avLst/>
          </a:prstGeom>
          <a:noFill/>
          <a:ln w="19050">
            <a:solidFill>
              <a:schemeClr val="tx1"/>
            </a:solidFill>
          </a:ln>
        </p:spPr>
        <p:txBody>
          <a:bodyPr wrap="square" rtlCol="0">
            <a:spAutoFit/>
          </a:bodyPr>
          <a:lstStyle/>
          <a:p>
            <a:r>
              <a:rPr lang="en-IN" sz="1800">
                <a:effectLst/>
                <a:latin typeface="Times New Roman" panose="02020603050405020304" pitchFamily="18" charset="0"/>
                <a:ea typeface="Calibri" panose="020F0502020204030204" pitchFamily="34" charset="0"/>
              </a:rPr>
              <a:t>Source: USGS,</a:t>
            </a:r>
            <a:r>
              <a:rPr lang="en-IN" sz="1800">
                <a:effectLst/>
                <a:latin typeface="Calibri" panose="020F0502020204030204" pitchFamily="34" charset="0"/>
                <a:ea typeface="Calibri" panose="020F0502020204030204" pitchFamily="34" charset="0"/>
                <a:cs typeface="Times New Roman" panose="02020603050405020304" pitchFamily="18" charset="0"/>
              </a:rPr>
              <a:t> </a:t>
            </a:r>
            <a:r>
              <a:rPr lang="en-IN" sz="1800">
                <a:effectLst/>
                <a:latin typeface="Times New Roman" panose="02020603050405020304" pitchFamily="18" charset="0"/>
                <a:ea typeface="Calibri" panose="020F0502020204030204" pitchFamily="34" charset="0"/>
              </a:rPr>
              <a:t>QGIS-3.10,3.28</a:t>
            </a:r>
            <a:endParaRPr lang="en-IN" dirty="0"/>
          </a:p>
        </p:txBody>
      </p:sp>
      <p:sp>
        <p:nvSpPr>
          <p:cNvPr id="13" name="TextBox 12">
            <a:extLst>
              <a:ext uri="{FF2B5EF4-FFF2-40B4-BE49-F238E27FC236}">
                <a16:creationId xmlns:a16="http://schemas.microsoft.com/office/drawing/2014/main" id="{1AF81C77-2E3B-9287-D81F-40C7BC745DD7}"/>
              </a:ext>
            </a:extLst>
          </p:cNvPr>
          <p:cNvSpPr txBox="1"/>
          <p:nvPr/>
        </p:nvSpPr>
        <p:spPr>
          <a:xfrm>
            <a:off x="741680" y="304800"/>
            <a:ext cx="6360160" cy="307777"/>
          </a:xfrm>
          <a:prstGeom prst="rect">
            <a:avLst/>
          </a:prstGeom>
          <a:noFill/>
          <a:ln w="19050">
            <a:solidFill>
              <a:schemeClr val="tx1"/>
            </a:solidFill>
          </a:ln>
        </p:spPr>
        <p:txBody>
          <a:bodyPr wrap="square" rtlCol="0">
            <a:spAutoFit/>
          </a:bodyPr>
          <a:lstStyle/>
          <a:p>
            <a:r>
              <a:rPr lang="en-US" sz="1400" dirty="0">
                <a:latin typeface="Times New Roman" panose="02020603050405020304" pitchFamily="18" charset="0"/>
                <a:cs typeface="Times New Roman" panose="02020603050405020304" pitchFamily="18" charset="0"/>
              </a:rPr>
              <a:t>SUPERVISED IMAGE CLASSIFICATION OF BAIDYABATI (2001, 2011, &amp;2021)</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623653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2013 - 2022 Theme</Template>
  <TotalTime>606</TotalTime>
  <Words>1953</Words>
  <Application>Microsoft Office PowerPoint</Application>
  <PresentationFormat>Widescreen</PresentationFormat>
  <Paragraphs>393</Paragraphs>
  <Slides>21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Dipayan Saha</dc:creator>
  <cp:lastModifiedBy>Dipayan Saha</cp:lastModifiedBy>
  <cp:revision>37</cp:revision>
  <dcterms:created xsi:type="dcterms:W3CDTF">2024-08-06T03:55:47Z</dcterms:created>
  <dcterms:modified xsi:type="dcterms:W3CDTF">2024-08-09T03:38:19Z</dcterms:modified>
</cp:coreProperties>
</file>